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55"/>
  </p:notesMasterIdLst>
  <p:sldIdLst>
    <p:sldId id="256" r:id="rId19"/>
    <p:sldId id="257" r:id="rId20"/>
    <p:sldId id="258" r:id="rId21"/>
    <p:sldId id="259" r:id="rId22"/>
    <p:sldId id="260" r:id="rId23"/>
    <p:sldId id="261" r:id="rId24"/>
    <p:sldId id="262" r:id="rId25"/>
    <p:sldId id="263" r:id="rId26"/>
    <p:sldId id="264" r:id="rId27"/>
    <p:sldId id="265" r:id="rId28"/>
    <p:sldId id="266" r:id="rId29"/>
    <p:sldId id="267" r:id="rId30"/>
    <p:sldId id="268" r:id="rId31"/>
    <p:sldId id="269" r:id="rId32"/>
    <p:sldId id="270" r:id="rId33"/>
    <p:sldId id="271" r:id="rId34"/>
    <p:sldId id="272" r:id="rId35"/>
    <p:sldId id="273" r:id="rId36"/>
    <p:sldId id="274" r:id="rId37"/>
    <p:sldId id="275" r:id="rId38"/>
    <p:sldId id="276" r:id="rId39"/>
    <p:sldId id="277" r:id="rId40"/>
    <p:sldId id="278" r:id="rId41"/>
    <p:sldId id="279" r:id="rId42"/>
    <p:sldId id="280" r:id="rId43"/>
    <p:sldId id="281" r:id="rId44"/>
    <p:sldId id="282" r:id="rId45"/>
    <p:sldId id="283" r:id="rId46"/>
    <p:sldId id="284" r:id="rId47"/>
    <p:sldId id="285" r:id="rId48"/>
    <p:sldId id="286" r:id="rId49"/>
    <p:sldId id="287" r:id="rId50"/>
    <p:sldId id="288" r:id="rId51"/>
    <p:sldId id="289" r:id="rId52"/>
    <p:sldId id="290" r:id="rId53"/>
    <p:sldId id="291" r:id="rId54"/>
  </p:sldIdLst>
  <p:sldSz cx="18288000" cy="10287000"/>
  <p:notesSz cx="6858000" cy="9144000"/>
  <p:embeddedFontLst>
    <p:embeddedFont>
      <p:font typeface="Raleway" charset="1" panose="020B0503030101060003"/>
      <p:regular r:id="rId6"/>
    </p:embeddedFont>
    <p:embeddedFont>
      <p:font typeface="Raleway Bold" charset="1" panose="020B0803030101060003"/>
      <p:regular r:id="rId7"/>
    </p:embeddedFont>
    <p:embeddedFont>
      <p:font typeface="Arimo" charset="1" panose="020B0604020202020204"/>
      <p:regular r:id="rId8"/>
    </p:embeddedFont>
    <p:embeddedFont>
      <p:font typeface="Arimo Bold" charset="1" panose="020B0704020202020204"/>
      <p:regular r:id="rId9"/>
    </p:embeddedFont>
    <p:embeddedFont>
      <p:font typeface="Arimo Italics" charset="1" panose="020B0604020202090204"/>
      <p:regular r:id="rId10"/>
    </p:embeddedFont>
    <p:embeddedFont>
      <p:font typeface="Arimo Bold Italics" charset="1" panose="020B0704020202090204"/>
      <p:regular r:id="rId11"/>
    </p:embeddedFont>
    <p:embeddedFont>
      <p:font typeface="Sanchez" charset="1" panose="02000000000000000000"/>
      <p:regular r:id="rId12"/>
    </p:embeddedFont>
    <p:embeddedFont>
      <p:font typeface="Sanchez Italics" charset="1" panose="00000000000000000000"/>
      <p:regular r:id="rId13"/>
    </p:embeddedFont>
    <p:embeddedFont>
      <p:font typeface="League Spartan" charset="1" panose="00000800000000000000"/>
      <p:regular r:id="rId14"/>
    </p:embeddedFont>
    <p:embeddedFont>
      <p:font typeface="DM Sans" charset="1" panose="00000000000000000000"/>
      <p:regular r:id="rId15"/>
    </p:embeddedFont>
    <p:embeddedFont>
      <p:font typeface="DM Sans Bold" charset="1" panose="00000000000000000000"/>
      <p:regular r:id="rId16"/>
    </p:embeddedFont>
    <p:embeddedFont>
      <p:font typeface="DM Sans Italics" charset="1" panose="00000000000000000000"/>
      <p:regular r:id="rId17"/>
    </p:embeddedFont>
    <p:embeddedFont>
      <p:font typeface="DM Sans Bold Italics" charset="1" panose="00000000000000000000"/>
      <p:regular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slides/slide1.xml" Type="http://schemas.openxmlformats.org/officeDocument/2006/relationships/slide"/><Relationship Id="rId2" Target="presProps.xml" Type="http://schemas.openxmlformats.org/officeDocument/2006/relationships/presProps"/><Relationship Id="rId20" Target="slides/slide2.xml" Type="http://schemas.openxmlformats.org/officeDocument/2006/relationships/slide"/><Relationship Id="rId21" Target="slides/slide3.xml" Type="http://schemas.openxmlformats.org/officeDocument/2006/relationships/slide"/><Relationship Id="rId22" Target="slides/slide4.xml" Type="http://schemas.openxmlformats.org/officeDocument/2006/relationships/slide"/><Relationship Id="rId23" Target="slides/slide5.xml" Type="http://schemas.openxmlformats.org/officeDocument/2006/relationships/slide"/><Relationship Id="rId24" Target="slides/slide6.xml" Type="http://schemas.openxmlformats.org/officeDocument/2006/relationships/slide"/><Relationship Id="rId25" Target="slides/slide7.xml" Type="http://schemas.openxmlformats.org/officeDocument/2006/relationships/slide"/><Relationship Id="rId26" Target="slides/slide8.xml" Type="http://schemas.openxmlformats.org/officeDocument/2006/relationships/slide"/><Relationship Id="rId27" Target="slides/slide9.xml" Type="http://schemas.openxmlformats.org/officeDocument/2006/relationships/slide"/><Relationship Id="rId28" Target="slides/slide10.xml" Type="http://schemas.openxmlformats.org/officeDocument/2006/relationships/slide"/><Relationship Id="rId29" Target="slides/slide11.xml" Type="http://schemas.openxmlformats.org/officeDocument/2006/relationships/slide"/><Relationship Id="rId3" Target="viewProps.xml" Type="http://schemas.openxmlformats.org/officeDocument/2006/relationships/viewProps"/><Relationship Id="rId30" Target="slides/slide12.xml" Type="http://schemas.openxmlformats.org/officeDocument/2006/relationships/slide"/><Relationship Id="rId31" Target="slides/slide13.xml" Type="http://schemas.openxmlformats.org/officeDocument/2006/relationships/slide"/><Relationship Id="rId32" Target="slides/slide14.xml" Type="http://schemas.openxmlformats.org/officeDocument/2006/relationships/slide"/><Relationship Id="rId33" Target="slides/slide15.xml" Type="http://schemas.openxmlformats.org/officeDocument/2006/relationships/slide"/><Relationship Id="rId34" Target="slides/slide16.xml" Type="http://schemas.openxmlformats.org/officeDocument/2006/relationships/slide"/><Relationship Id="rId35" Target="slides/slide17.xml" Type="http://schemas.openxmlformats.org/officeDocument/2006/relationships/slide"/><Relationship Id="rId36" Target="slides/slide18.xml" Type="http://schemas.openxmlformats.org/officeDocument/2006/relationships/slide"/><Relationship Id="rId37" Target="slides/slide19.xml" Type="http://schemas.openxmlformats.org/officeDocument/2006/relationships/slide"/><Relationship Id="rId38" Target="slides/slide20.xml" Type="http://schemas.openxmlformats.org/officeDocument/2006/relationships/slide"/><Relationship Id="rId39" Target="slides/slide21.xml" Type="http://schemas.openxmlformats.org/officeDocument/2006/relationships/slide"/><Relationship Id="rId4" Target="theme/theme1.xml" Type="http://schemas.openxmlformats.org/officeDocument/2006/relationships/theme"/><Relationship Id="rId40" Target="slides/slide22.xml" Type="http://schemas.openxmlformats.org/officeDocument/2006/relationships/slide"/><Relationship Id="rId41" Target="slides/slide23.xml" Type="http://schemas.openxmlformats.org/officeDocument/2006/relationships/slide"/><Relationship Id="rId42" Target="slides/slide24.xml" Type="http://schemas.openxmlformats.org/officeDocument/2006/relationships/slide"/><Relationship Id="rId43" Target="slides/slide25.xml" Type="http://schemas.openxmlformats.org/officeDocument/2006/relationships/slide"/><Relationship Id="rId44" Target="slides/slide26.xml" Type="http://schemas.openxmlformats.org/officeDocument/2006/relationships/slide"/><Relationship Id="rId45" Target="slides/slide27.xml" Type="http://schemas.openxmlformats.org/officeDocument/2006/relationships/slide"/><Relationship Id="rId46" Target="slides/slide28.xml" Type="http://schemas.openxmlformats.org/officeDocument/2006/relationships/slide"/><Relationship Id="rId47" Target="slides/slide29.xml" Type="http://schemas.openxmlformats.org/officeDocument/2006/relationships/slide"/><Relationship Id="rId48" Target="slides/slide30.xml" Type="http://schemas.openxmlformats.org/officeDocument/2006/relationships/slide"/><Relationship Id="rId49" Target="slides/slide31.xml" Type="http://schemas.openxmlformats.org/officeDocument/2006/relationships/slide"/><Relationship Id="rId5" Target="tableStyles.xml" Type="http://schemas.openxmlformats.org/officeDocument/2006/relationships/tableStyles"/><Relationship Id="rId50" Target="slides/slide32.xml" Type="http://schemas.openxmlformats.org/officeDocument/2006/relationships/slide"/><Relationship Id="rId51" Target="slides/slide33.xml" Type="http://schemas.openxmlformats.org/officeDocument/2006/relationships/slide"/><Relationship Id="rId52" Target="slides/slide34.xml" Type="http://schemas.openxmlformats.org/officeDocument/2006/relationships/slide"/><Relationship Id="rId53" Target="slides/slide35.xml" Type="http://schemas.openxmlformats.org/officeDocument/2006/relationships/slide"/><Relationship Id="rId54" Target="slides/slide36.xml" Type="http://schemas.openxmlformats.org/officeDocument/2006/relationships/slide"/><Relationship Id="rId55" Target="notesMasters/notesMaster1.xml" Type="http://schemas.openxmlformats.org/officeDocument/2006/relationships/notesMaster"/><Relationship Id="rId56" Target="theme/theme2.xml" Type="http://schemas.openxmlformats.org/officeDocument/2006/relationships/theme"/><Relationship Id="rId57" Target="notesSlides/notesSlide1.xml" Type="http://schemas.openxmlformats.org/officeDocument/2006/relationships/notesSlide"/><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notesMasters/_rels/notesMaster1.xml.rels><?xml version="1.0" encoding="UTF-8" standalone="no"?><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2.xml" Type="http://schemas.openxmlformats.org/officeDocument/2006/relationships/slide"/></Relationships>
</file>

<file path=ppt/notesSlides/notesSlide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Sebenernya, kalau temen temen ga keberatan, reportnya akan lebih bagus kalo ada foto kita heheheh</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9.png" Type="http://schemas.openxmlformats.org/officeDocument/2006/relationships/image"/><Relationship Id="rId7" Target="../media/image10.svg" Type="http://schemas.openxmlformats.org/officeDocument/2006/relationships/image"/><Relationship Id="rId8" Target="../media/image58.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24.png" Type="http://schemas.openxmlformats.org/officeDocument/2006/relationships/image"/><Relationship Id="rId5" Target="../media/image25.svg" Type="http://schemas.openxmlformats.org/officeDocument/2006/relationships/image"/><Relationship Id="rId6" Target="../media/image59.png" Type="http://schemas.openxmlformats.org/officeDocument/2006/relationships/image"/><Relationship Id="rId7" Target="../media/image60.png" Type="http://schemas.openxmlformats.org/officeDocument/2006/relationships/image"/><Relationship Id="rId8" Target="../media/image61.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24.png" Type="http://schemas.openxmlformats.org/officeDocument/2006/relationships/image"/><Relationship Id="rId5" Target="../media/image25.svg" Type="http://schemas.openxmlformats.org/officeDocument/2006/relationships/image"/><Relationship Id="rId6" Target="../media/image62.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24.png" Type="http://schemas.openxmlformats.org/officeDocument/2006/relationships/image"/><Relationship Id="rId5" Target="../media/image25.svg" Type="http://schemas.openxmlformats.org/officeDocument/2006/relationships/image"/><Relationship Id="rId6" Target="../media/image63.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24.png" Type="http://schemas.openxmlformats.org/officeDocument/2006/relationships/image"/><Relationship Id="rId5" Target="../media/image25.svg" Type="http://schemas.openxmlformats.org/officeDocument/2006/relationships/image"/><Relationship Id="rId6" Target="../media/image64.pn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 Id="rId3" Target="../media/image25.svg" Type="http://schemas.openxmlformats.org/officeDocument/2006/relationships/image"/><Relationship Id="rId4" Target="../media/image65.pn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24.png" Type="http://schemas.openxmlformats.org/officeDocument/2006/relationships/image"/><Relationship Id="rId5" Target="../media/image25.svg" Type="http://schemas.openxmlformats.org/officeDocument/2006/relationships/image"/><Relationship Id="rId6" Target="../media/image66.pn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9.png" Type="http://schemas.openxmlformats.org/officeDocument/2006/relationships/image"/><Relationship Id="rId7" Target="../media/image10.svg" Type="http://schemas.openxmlformats.org/officeDocument/2006/relationships/image"/><Relationship Id="rId8" Target="../media/image67.pn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24.png" Type="http://schemas.openxmlformats.org/officeDocument/2006/relationships/image"/><Relationship Id="rId5" Target="../media/image25.svg" Type="http://schemas.openxmlformats.org/officeDocument/2006/relationships/image"/><Relationship Id="rId6" Target="../media/image68.pn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24.png" Type="http://schemas.openxmlformats.org/officeDocument/2006/relationships/image"/><Relationship Id="rId5" Target="../media/image25.svg" Type="http://schemas.openxmlformats.org/officeDocument/2006/relationships/image"/><Relationship Id="rId6" Target="../media/image69.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4.png" Type="http://schemas.openxmlformats.org/officeDocument/2006/relationships/image"/><Relationship Id="rId2" Target="../notesSlides/notesSlide1.xml" Type="http://schemas.openxmlformats.org/officeDocument/2006/relationships/notesSlide"/><Relationship Id="rId3" Target="../media/image7.png" Type="http://schemas.openxmlformats.org/officeDocument/2006/relationships/image"/><Relationship Id="rId4" Target="../media/image8.svg" Type="http://schemas.openxmlformats.org/officeDocument/2006/relationships/image"/><Relationship Id="rId5" Target="../media/image9.png" Type="http://schemas.openxmlformats.org/officeDocument/2006/relationships/image"/><Relationship Id="rId6" Target="../media/image10.svg" Type="http://schemas.openxmlformats.org/officeDocument/2006/relationships/image"/><Relationship Id="rId7" Target="../media/image11.png" Type="http://schemas.openxmlformats.org/officeDocument/2006/relationships/image"/><Relationship Id="rId8" Target="../media/image12.png" Type="http://schemas.openxmlformats.org/officeDocument/2006/relationships/image"/><Relationship Id="rId9" Target="../media/image13.png" Type="http://schemas.openxmlformats.org/officeDocument/2006/relationships/image"/></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24.png" Type="http://schemas.openxmlformats.org/officeDocument/2006/relationships/image"/><Relationship Id="rId5" Target="../media/image25.svg" Type="http://schemas.openxmlformats.org/officeDocument/2006/relationships/image"/><Relationship Id="rId6" Target="../media/image70.png" Type="http://schemas.openxmlformats.org/officeDocument/2006/relationships/image"/><Relationship Id="rId7" Target="../media/image71.png" Type="http://schemas.openxmlformats.org/officeDocument/2006/relationships/image"/></Relationships>
</file>

<file path=ppt/slides/_rels/slide2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24.png" Type="http://schemas.openxmlformats.org/officeDocument/2006/relationships/image"/><Relationship Id="rId5" Target="../media/image25.svg" Type="http://schemas.openxmlformats.org/officeDocument/2006/relationships/image"/><Relationship Id="rId6" Target="../media/image72.png" Type="http://schemas.openxmlformats.org/officeDocument/2006/relationships/image"/></Relationships>
</file>

<file path=ppt/slides/_rels/slide2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24.png" Type="http://schemas.openxmlformats.org/officeDocument/2006/relationships/image"/><Relationship Id="rId5" Target="../media/image25.svg" Type="http://schemas.openxmlformats.org/officeDocument/2006/relationships/image"/><Relationship Id="rId6" Target="../media/image73.png" Type="http://schemas.openxmlformats.org/officeDocument/2006/relationships/image"/></Relationships>
</file>

<file path=ppt/slides/_rels/slide2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24.png" Type="http://schemas.openxmlformats.org/officeDocument/2006/relationships/image"/><Relationship Id="rId5" Target="../media/image25.svg" Type="http://schemas.openxmlformats.org/officeDocument/2006/relationships/image"/><Relationship Id="rId6" Target="../media/image74.png" Type="http://schemas.openxmlformats.org/officeDocument/2006/relationships/image"/></Relationships>
</file>

<file path=ppt/slides/_rels/slide2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24.png" Type="http://schemas.openxmlformats.org/officeDocument/2006/relationships/image"/><Relationship Id="rId5" Target="../media/image25.svg" Type="http://schemas.openxmlformats.org/officeDocument/2006/relationships/image"/><Relationship Id="rId6" Target="../media/image75.png" Type="http://schemas.openxmlformats.org/officeDocument/2006/relationships/image"/></Relationships>
</file>

<file path=ppt/slides/_rels/slide2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6.png" Type="http://schemas.openxmlformats.org/officeDocument/2006/relationships/image"/><Relationship Id="rId3" Target="../media/image77.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9.png" Type="http://schemas.openxmlformats.org/officeDocument/2006/relationships/image"/><Relationship Id="rId7" Target="../media/image10.svg" Type="http://schemas.openxmlformats.org/officeDocument/2006/relationships/image"/><Relationship Id="rId8" Target="../media/image78.png" Type="http://schemas.openxmlformats.org/officeDocument/2006/relationships/image"/></Relationships>
</file>

<file path=ppt/slides/_rels/slide26.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5.svg" Type="http://schemas.openxmlformats.org/officeDocument/2006/relationships/image"/><Relationship Id="rId11" Target="../media/image80.png" Type="http://schemas.openxmlformats.org/officeDocument/2006/relationships/image"/><Relationship Id="rId2" Target="../media/image9.png" Type="http://schemas.openxmlformats.org/officeDocument/2006/relationships/image"/><Relationship Id="rId3" Target="../media/image10.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76.png" Type="http://schemas.openxmlformats.org/officeDocument/2006/relationships/image"/><Relationship Id="rId7" Target="../media/image77.svg" Type="http://schemas.openxmlformats.org/officeDocument/2006/relationships/image"/><Relationship Id="rId8" Target="../media/image79.png" Type="http://schemas.openxmlformats.org/officeDocument/2006/relationships/image"/><Relationship Id="rId9" Target="../media/image24.png" Type="http://schemas.openxmlformats.org/officeDocument/2006/relationships/image"/></Relationships>
</file>

<file path=ppt/slides/_rels/slide2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24.png" Type="http://schemas.openxmlformats.org/officeDocument/2006/relationships/image"/><Relationship Id="rId5" Target="../media/image25.svg" Type="http://schemas.openxmlformats.org/officeDocument/2006/relationships/image"/><Relationship Id="rId6" Target="../media/image81.png" Type="http://schemas.openxmlformats.org/officeDocument/2006/relationships/image"/><Relationship Id="rId7" Target="../media/image82.svg" Type="http://schemas.openxmlformats.org/officeDocument/2006/relationships/image"/><Relationship Id="rId8" Target="../media/image83.png" Type="http://schemas.openxmlformats.org/officeDocument/2006/relationships/image"/></Relationships>
</file>

<file path=ppt/slides/_rels/slide2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24.png" Type="http://schemas.openxmlformats.org/officeDocument/2006/relationships/image"/><Relationship Id="rId5" Target="../media/image25.svg" Type="http://schemas.openxmlformats.org/officeDocument/2006/relationships/image"/><Relationship Id="rId6" Target="../media/image81.png" Type="http://schemas.openxmlformats.org/officeDocument/2006/relationships/image"/><Relationship Id="rId7" Target="../media/image82.svg" Type="http://schemas.openxmlformats.org/officeDocument/2006/relationships/image"/><Relationship Id="rId8" Target="../media/image84.png" Type="http://schemas.openxmlformats.org/officeDocument/2006/relationships/image"/></Relationships>
</file>

<file path=ppt/slides/_rels/slide2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24.png" Type="http://schemas.openxmlformats.org/officeDocument/2006/relationships/image"/><Relationship Id="rId5" Target="../media/image25.svg" Type="http://schemas.openxmlformats.org/officeDocument/2006/relationships/image"/><Relationship Id="rId6" Target="../media/image81.png" Type="http://schemas.openxmlformats.org/officeDocument/2006/relationships/image"/><Relationship Id="rId7" Target="../media/image82.svg" Type="http://schemas.openxmlformats.org/officeDocument/2006/relationships/image"/><Relationship Id="rId8" Target="../media/image85.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 Id="rId4" Target="../media/image17.png" Type="http://schemas.openxmlformats.org/officeDocument/2006/relationships/image"/><Relationship Id="rId5" Target="../media/image18.svg" Type="http://schemas.openxmlformats.org/officeDocument/2006/relationships/image"/><Relationship Id="rId6" Target="../media/image19.png" Type="http://schemas.openxmlformats.org/officeDocument/2006/relationships/image"/><Relationship Id="rId7" Target="../media/image20.svg" Type="http://schemas.openxmlformats.org/officeDocument/2006/relationships/image"/></Relationships>
</file>

<file path=ppt/slides/_rels/slide3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24.png" Type="http://schemas.openxmlformats.org/officeDocument/2006/relationships/image"/><Relationship Id="rId5" Target="../media/image25.svg" Type="http://schemas.openxmlformats.org/officeDocument/2006/relationships/image"/><Relationship Id="rId6" Target="../media/image81.png" Type="http://schemas.openxmlformats.org/officeDocument/2006/relationships/image"/><Relationship Id="rId7" Target="../media/image82.svg" Type="http://schemas.openxmlformats.org/officeDocument/2006/relationships/image"/><Relationship Id="rId8" Target="../media/image86.png" Type="http://schemas.openxmlformats.org/officeDocument/2006/relationships/image"/></Relationships>
</file>

<file path=ppt/slides/_rels/slide3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24.png" Type="http://schemas.openxmlformats.org/officeDocument/2006/relationships/image"/><Relationship Id="rId5" Target="../media/image25.svg" Type="http://schemas.openxmlformats.org/officeDocument/2006/relationships/image"/><Relationship Id="rId6" Target="../media/image81.png" Type="http://schemas.openxmlformats.org/officeDocument/2006/relationships/image"/><Relationship Id="rId7" Target="../media/image82.svg" Type="http://schemas.openxmlformats.org/officeDocument/2006/relationships/image"/><Relationship Id="rId8" Target="../media/image87.png" Type="http://schemas.openxmlformats.org/officeDocument/2006/relationships/image"/></Relationships>
</file>

<file path=ppt/slides/_rels/slide3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24.png" Type="http://schemas.openxmlformats.org/officeDocument/2006/relationships/image"/><Relationship Id="rId5" Target="../media/image25.svg" Type="http://schemas.openxmlformats.org/officeDocument/2006/relationships/image"/><Relationship Id="rId6" Target="../media/image81.png" Type="http://schemas.openxmlformats.org/officeDocument/2006/relationships/image"/><Relationship Id="rId7" Target="../media/image82.svg" Type="http://schemas.openxmlformats.org/officeDocument/2006/relationships/image"/><Relationship Id="rId8" Target="../media/image88.png" Type="http://schemas.openxmlformats.org/officeDocument/2006/relationships/image"/></Relationships>
</file>

<file path=ppt/slides/_rels/slide3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24.png" Type="http://schemas.openxmlformats.org/officeDocument/2006/relationships/image"/><Relationship Id="rId5" Target="../media/image25.svg" Type="http://schemas.openxmlformats.org/officeDocument/2006/relationships/image"/><Relationship Id="rId6" Target="../media/image81.png" Type="http://schemas.openxmlformats.org/officeDocument/2006/relationships/image"/><Relationship Id="rId7" Target="../media/image82.svg" Type="http://schemas.openxmlformats.org/officeDocument/2006/relationships/image"/><Relationship Id="rId8" Target="../media/image89.png" Type="http://schemas.openxmlformats.org/officeDocument/2006/relationships/image"/></Relationships>
</file>

<file path=ppt/slides/_rels/slide3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24.png" Type="http://schemas.openxmlformats.org/officeDocument/2006/relationships/image"/><Relationship Id="rId5" Target="../media/image25.svg" Type="http://schemas.openxmlformats.org/officeDocument/2006/relationships/image"/><Relationship Id="rId6" Target="../media/image81.png" Type="http://schemas.openxmlformats.org/officeDocument/2006/relationships/image"/><Relationship Id="rId7" Target="../media/image82.svg" Type="http://schemas.openxmlformats.org/officeDocument/2006/relationships/image"/><Relationship Id="rId8" Target="../media/image90.png" Type="http://schemas.openxmlformats.org/officeDocument/2006/relationships/image"/></Relationships>
</file>

<file path=ppt/slides/_rels/slide3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24.png" Type="http://schemas.openxmlformats.org/officeDocument/2006/relationships/image"/><Relationship Id="rId5" Target="../media/image25.svg" Type="http://schemas.openxmlformats.org/officeDocument/2006/relationships/image"/><Relationship Id="rId6" Target="../media/image21.png" Type="http://schemas.openxmlformats.org/officeDocument/2006/relationships/image"/><Relationship Id="rId7" Target="../media/image22.svg" Type="http://schemas.openxmlformats.org/officeDocument/2006/relationships/image"/><Relationship Id="rId8" Target="../media/image91.png" Type="http://schemas.openxmlformats.org/officeDocument/2006/relationships/image"/></Relationships>
</file>

<file path=ppt/slides/_rels/slide3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92.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svg" Type="http://schemas.openxmlformats.org/officeDocument/2006/relationships/image"/><Relationship Id="rId4" Target="../media/image23.png" Type="http://schemas.openxmlformats.org/officeDocument/2006/relationships/image"/><Relationship Id="rId5" Target="../media/image9.png" Type="http://schemas.openxmlformats.org/officeDocument/2006/relationships/image"/><Relationship Id="rId6" Target="../media/image10.svg" Type="http://schemas.openxmlformats.org/officeDocument/2006/relationships/image"/><Relationship Id="rId7" Target="../media/image7.png" Type="http://schemas.openxmlformats.org/officeDocument/2006/relationships/image"/><Relationship Id="rId8" Target="../media/image8.sv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24.png" Type="http://schemas.openxmlformats.org/officeDocument/2006/relationships/image"/><Relationship Id="rId5" Target="../media/image25.svg" Type="http://schemas.openxmlformats.org/officeDocument/2006/relationships/image"/><Relationship Id="rId6" Target="../media/image26.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9.png" Type="http://schemas.openxmlformats.org/officeDocument/2006/relationships/image"/><Relationship Id="rId7" Target="../media/image10.svg" Type="http://schemas.openxmlformats.org/officeDocument/2006/relationships/image"/><Relationship Id="rId8" Target="../media/image27.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34.png" Type="http://schemas.openxmlformats.org/officeDocument/2006/relationships/image"/><Relationship Id="rId11" Target="../media/image35.png" Type="http://schemas.openxmlformats.org/officeDocument/2006/relationships/image"/><Relationship Id="rId12" Target="../media/image36.png" Type="http://schemas.openxmlformats.org/officeDocument/2006/relationships/image"/><Relationship Id="rId13" Target="../media/image37.png" Type="http://schemas.openxmlformats.org/officeDocument/2006/relationships/image"/><Relationship Id="rId14" Target="../media/image38.png" Type="http://schemas.openxmlformats.org/officeDocument/2006/relationships/image"/><Relationship Id="rId15" Target="../media/image39.png" Type="http://schemas.openxmlformats.org/officeDocument/2006/relationships/image"/><Relationship Id="rId2" Target="../media/image24.png" Type="http://schemas.openxmlformats.org/officeDocument/2006/relationships/image"/><Relationship Id="rId3" Target="../media/image25.svg" Type="http://schemas.openxmlformats.org/officeDocument/2006/relationships/image"/><Relationship Id="rId4" Target="../media/image28.png" Type="http://schemas.openxmlformats.org/officeDocument/2006/relationships/image"/><Relationship Id="rId5" Target="../media/image29.png" Type="http://schemas.openxmlformats.org/officeDocument/2006/relationships/image"/><Relationship Id="rId6" Target="../media/image30.png" Type="http://schemas.openxmlformats.org/officeDocument/2006/relationships/image"/><Relationship Id="rId7" Target="../media/image31.png" Type="http://schemas.openxmlformats.org/officeDocument/2006/relationships/image"/><Relationship Id="rId8" Target="../media/image32.png" Type="http://schemas.openxmlformats.org/officeDocument/2006/relationships/image"/><Relationship Id="rId9" Target="../media/image33.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 Id="rId3" Target="../media/image25.svg" Type="http://schemas.openxmlformats.org/officeDocument/2006/relationships/image"/><Relationship Id="rId4" Target="../media/image40.png" Type="http://schemas.openxmlformats.org/officeDocument/2006/relationships/image"/><Relationship Id="rId5" Target="../media/image41.png" Type="http://schemas.openxmlformats.org/officeDocument/2006/relationships/image"/><Relationship Id="rId6" Target="../media/image42.png" Type="http://schemas.openxmlformats.org/officeDocument/2006/relationships/image"/><Relationship Id="rId7" Target="../media/image43.png" Type="http://schemas.openxmlformats.org/officeDocument/2006/relationships/image"/><Relationship Id="rId8" Target="../media/image44.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49.png" Type="http://schemas.openxmlformats.org/officeDocument/2006/relationships/image"/><Relationship Id="rId11" Target="../media/image50.png" Type="http://schemas.openxmlformats.org/officeDocument/2006/relationships/image"/><Relationship Id="rId12" Target="../media/image51.png" Type="http://schemas.openxmlformats.org/officeDocument/2006/relationships/image"/><Relationship Id="rId13" Target="../media/image52.png" Type="http://schemas.openxmlformats.org/officeDocument/2006/relationships/image"/><Relationship Id="rId14" Target="../media/image53.png" Type="http://schemas.openxmlformats.org/officeDocument/2006/relationships/image"/><Relationship Id="rId15" Target="../media/image54.png" Type="http://schemas.openxmlformats.org/officeDocument/2006/relationships/image"/><Relationship Id="rId16" Target="../media/image55.png" Type="http://schemas.openxmlformats.org/officeDocument/2006/relationships/image"/><Relationship Id="rId17" Target="../media/image56.png" Type="http://schemas.openxmlformats.org/officeDocument/2006/relationships/image"/><Relationship Id="rId18" Target="../media/image57.png" Type="http://schemas.openxmlformats.org/officeDocument/2006/relationships/image"/><Relationship Id="rId2" Target="../media/image24.png" Type="http://schemas.openxmlformats.org/officeDocument/2006/relationships/image"/><Relationship Id="rId3" Target="../media/image25.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45.png" Type="http://schemas.openxmlformats.org/officeDocument/2006/relationships/image"/><Relationship Id="rId7" Target="../media/image46.png" Type="http://schemas.openxmlformats.org/officeDocument/2006/relationships/image"/><Relationship Id="rId8" Target="../media/image47.png" Type="http://schemas.openxmlformats.org/officeDocument/2006/relationships/image"/><Relationship Id="rId9" Target="../media/image48.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334C8A"/>
        </a:solidFill>
      </p:bgPr>
    </p:bg>
    <p:spTree>
      <p:nvGrpSpPr>
        <p:cNvPr id="1" name=""/>
        <p:cNvGrpSpPr/>
        <p:nvPr/>
      </p:nvGrpSpPr>
      <p:grpSpPr>
        <a:xfrm>
          <a:off x="0" y="0"/>
          <a:ext cx="0" cy="0"/>
          <a:chOff x="0" y="0"/>
          <a:chExt cx="0" cy="0"/>
        </a:xfrm>
      </p:grpSpPr>
      <p:sp>
        <p:nvSpPr>
          <p:cNvPr name="Freeform 2" id="2"/>
          <p:cNvSpPr/>
          <p:nvPr/>
        </p:nvSpPr>
        <p:spPr>
          <a:xfrm flipH="true" flipV="true" rot="0">
            <a:off x="14269024" y="6268024"/>
            <a:ext cx="4018976" cy="4018976"/>
          </a:xfrm>
          <a:custGeom>
            <a:avLst/>
            <a:gdLst/>
            <a:ahLst/>
            <a:cxnLst/>
            <a:rect r="r" b="b" t="t" l="l"/>
            <a:pathLst>
              <a:path h="4018976" w="4018976">
                <a:moveTo>
                  <a:pt x="4018976" y="4018976"/>
                </a:moveTo>
                <a:lnTo>
                  <a:pt x="0" y="4018976"/>
                </a:lnTo>
                <a:lnTo>
                  <a:pt x="0" y="0"/>
                </a:lnTo>
                <a:lnTo>
                  <a:pt x="4018976" y="0"/>
                </a:lnTo>
                <a:lnTo>
                  <a:pt x="4018976" y="4018976"/>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true" rot="0">
            <a:off x="0" y="6268024"/>
            <a:ext cx="4018976" cy="4018976"/>
          </a:xfrm>
          <a:custGeom>
            <a:avLst/>
            <a:gdLst/>
            <a:ahLst/>
            <a:cxnLst/>
            <a:rect r="r" b="b" t="t" l="l"/>
            <a:pathLst>
              <a:path h="4018976" w="4018976">
                <a:moveTo>
                  <a:pt x="0" y="4018976"/>
                </a:moveTo>
                <a:lnTo>
                  <a:pt x="4018976" y="4018976"/>
                </a:lnTo>
                <a:lnTo>
                  <a:pt x="4018976" y="0"/>
                </a:lnTo>
                <a:lnTo>
                  <a:pt x="0" y="0"/>
                </a:lnTo>
                <a:lnTo>
                  <a:pt x="0" y="4018976"/>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true" flipV="false" rot="0">
            <a:off x="14269024" y="0"/>
            <a:ext cx="4018976" cy="4018976"/>
          </a:xfrm>
          <a:custGeom>
            <a:avLst/>
            <a:gdLst/>
            <a:ahLst/>
            <a:cxnLst/>
            <a:rect r="r" b="b" t="t" l="l"/>
            <a:pathLst>
              <a:path h="4018976" w="4018976">
                <a:moveTo>
                  <a:pt x="4018976" y="0"/>
                </a:moveTo>
                <a:lnTo>
                  <a:pt x="0" y="0"/>
                </a:lnTo>
                <a:lnTo>
                  <a:pt x="0" y="4018976"/>
                </a:lnTo>
                <a:lnTo>
                  <a:pt x="4018976" y="4018976"/>
                </a:lnTo>
                <a:lnTo>
                  <a:pt x="4018976"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0" y="0"/>
            <a:ext cx="4018976" cy="4018976"/>
          </a:xfrm>
          <a:custGeom>
            <a:avLst/>
            <a:gdLst/>
            <a:ahLst/>
            <a:cxnLst/>
            <a:rect r="r" b="b" t="t" l="l"/>
            <a:pathLst>
              <a:path h="4018976" w="4018976">
                <a:moveTo>
                  <a:pt x="0" y="0"/>
                </a:moveTo>
                <a:lnTo>
                  <a:pt x="4018976" y="0"/>
                </a:lnTo>
                <a:lnTo>
                  <a:pt x="4018976" y="4018976"/>
                </a:lnTo>
                <a:lnTo>
                  <a:pt x="0" y="401897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true" rot="-10800000">
            <a:off x="4306861" y="5594975"/>
            <a:ext cx="9674279" cy="4692025"/>
          </a:xfrm>
          <a:custGeom>
            <a:avLst/>
            <a:gdLst/>
            <a:ahLst/>
            <a:cxnLst/>
            <a:rect r="r" b="b" t="t" l="l"/>
            <a:pathLst>
              <a:path h="4692025" w="9674279">
                <a:moveTo>
                  <a:pt x="0" y="4692025"/>
                </a:moveTo>
                <a:lnTo>
                  <a:pt x="9674278" y="4692025"/>
                </a:lnTo>
                <a:lnTo>
                  <a:pt x="9674278" y="0"/>
                </a:lnTo>
                <a:lnTo>
                  <a:pt x="0" y="0"/>
                </a:lnTo>
                <a:lnTo>
                  <a:pt x="0" y="4692025"/>
                </a:lnTo>
                <a:close/>
              </a:path>
            </a:pathLst>
          </a:custGeom>
          <a:blipFill>
            <a:blip r:embed="rId4">
              <a:alphaModFix amt="65000"/>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10800000">
            <a:off x="4306861" y="0"/>
            <a:ext cx="9674279" cy="4692025"/>
          </a:xfrm>
          <a:custGeom>
            <a:avLst/>
            <a:gdLst/>
            <a:ahLst/>
            <a:cxnLst/>
            <a:rect r="r" b="b" t="t" l="l"/>
            <a:pathLst>
              <a:path h="4692025" w="9674279">
                <a:moveTo>
                  <a:pt x="0" y="0"/>
                </a:moveTo>
                <a:lnTo>
                  <a:pt x="9674278" y="0"/>
                </a:lnTo>
                <a:lnTo>
                  <a:pt x="9674278" y="4692025"/>
                </a:lnTo>
                <a:lnTo>
                  <a:pt x="0" y="4692025"/>
                </a:lnTo>
                <a:lnTo>
                  <a:pt x="0" y="0"/>
                </a:lnTo>
                <a:close/>
              </a:path>
            </a:pathLst>
          </a:custGeom>
          <a:blipFill>
            <a:blip r:embed="rId4">
              <a:alphaModFix amt="65000"/>
              <a:extLst>
                <a:ext uri="{96DAC541-7B7A-43D3-8B79-37D633B846F1}">
                  <asvg:svgBlip xmlns:asvg="http://schemas.microsoft.com/office/drawing/2016/SVG/main" r:embed="rId5"/>
                </a:ext>
              </a:extLst>
            </a:blip>
            <a:stretch>
              <a:fillRect l="0" t="0" r="0" b="0"/>
            </a:stretch>
          </a:blipFill>
        </p:spPr>
      </p:sp>
      <p:sp>
        <p:nvSpPr>
          <p:cNvPr name="AutoShape 8" id="8"/>
          <p:cNvSpPr/>
          <p:nvPr/>
        </p:nvSpPr>
        <p:spPr>
          <a:xfrm>
            <a:off x="2009488" y="6679352"/>
            <a:ext cx="5784428" cy="0"/>
          </a:xfrm>
          <a:prstGeom prst="line">
            <a:avLst/>
          </a:prstGeom>
          <a:ln cap="flat" w="95250">
            <a:solidFill>
              <a:srgbClr val="FFFFFF"/>
            </a:solidFill>
            <a:prstDash val="solid"/>
            <a:headEnd type="none" len="sm" w="sm"/>
            <a:tailEnd type="none" len="sm" w="sm"/>
          </a:ln>
        </p:spPr>
      </p:sp>
      <p:sp>
        <p:nvSpPr>
          <p:cNvPr name="Freeform 9" id="9"/>
          <p:cNvSpPr/>
          <p:nvPr/>
        </p:nvSpPr>
        <p:spPr>
          <a:xfrm flipH="false" flipV="false" rot="0">
            <a:off x="8455104" y="1900082"/>
            <a:ext cx="9143269" cy="6377430"/>
          </a:xfrm>
          <a:custGeom>
            <a:avLst/>
            <a:gdLst/>
            <a:ahLst/>
            <a:cxnLst/>
            <a:rect r="r" b="b" t="t" l="l"/>
            <a:pathLst>
              <a:path h="6377430" w="9143269">
                <a:moveTo>
                  <a:pt x="0" y="0"/>
                </a:moveTo>
                <a:lnTo>
                  <a:pt x="9143269" y="0"/>
                </a:lnTo>
                <a:lnTo>
                  <a:pt x="9143269" y="6377430"/>
                </a:lnTo>
                <a:lnTo>
                  <a:pt x="0" y="6377430"/>
                </a:lnTo>
                <a:lnTo>
                  <a:pt x="0" y="0"/>
                </a:lnTo>
                <a:close/>
              </a:path>
            </a:pathLst>
          </a:custGeom>
          <a:blipFill>
            <a:blip r:embed="rId6"/>
            <a:stretch>
              <a:fillRect l="0" t="0" r="0" b="0"/>
            </a:stretch>
          </a:blipFill>
        </p:spPr>
      </p:sp>
      <p:sp>
        <p:nvSpPr>
          <p:cNvPr name="TextBox 10" id="10"/>
          <p:cNvSpPr txBox="true"/>
          <p:nvPr/>
        </p:nvSpPr>
        <p:spPr>
          <a:xfrm rot="0">
            <a:off x="2009488" y="2804014"/>
            <a:ext cx="7561526" cy="3756973"/>
          </a:xfrm>
          <a:prstGeom prst="rect">
            <a:avLst/>
          </a:prstGeom>
        </p:spPr>
        <p:txBody>
          <a:bodyPr anchor="t" rtlCol="false" tIns="0" lIns="0" bIns="0" rIns="0">
            <a:spAutoFit/>
          </a:bodyPr>
          <a:lstStyle/>
          <a:p>
            <a:pPr algn="l">
              <a:lnSpc>
                <a:spcPts val="5968"/>
              </a:lnSpc>
            </a:pPr>
            <a:r>
              <a:rPr lang="en-US" sz="4813" spc="-240">
                <a:solidFill>
                  <a:srgbClr val="FFFFFF"/>
                </a:solidFill>
                <a:latin typeface="League Spartan"/>
              </a:rPr>
              <a:t>Uji dan Penentuan Model Optimal Untuk Analisis Sentimen menggunakan Model Neural Network dan LSTM</a:t>
            </a:r>
          </a:p>
        </p:txBody>
      </p:sp>
      <p:sp>
        <p:nvSpPr>
          <p:cNvPr name="TextBox 11" id="11"/>
          <p:cNvSpPr txBox="true"/>
          <p:nvPr/>
        </p:nvSpPr>
        <p:spPr>
          <a:xfrm rot="0">
            <a:off x="2009488" y="7051374"/>
            <a:ext cx="4906665" cy="370522"/>
          </a:xfrm>
          <a:prstGeom prst="rect">
            <a:avLst/>
          </a:prstGeom>
        </p:spPr>
        <p:txBody>
          <a:bodyPr anchor="t" rtlCol="false" tIns="0" lIns="0" bIns="0" rIns="0">
            <a:spAutoFit/>
          </a:bodyPr>
          <a:lstStyle/>
          <a:p>
            <a:pPr algn="l">
              <a:lnSpc>
                <a:spcPts val="3022"/>
              </a:lnSpc>
            </a:pPr>
            <a:r>
              <a:rPr lang="en-US" sz="2325" spc="116">
                <a:solidFill>
                  <a:srgbClr val="FFFFFF"/>
                </a:solidFill>
                <a:latin typeface="Sanchez"/>
              </a:rPr>
              <a:t>KELOMPOK 4-DATA SCIENCE</a:t>
            </a:r>
          </a:p>
        </p:txBody>
      </p:sp>
      <p:sp>
        <p:nvSpPr>
          <p:cNvPr name="Freeform 12" id="12"/>
          <p:cNvSpPr/>
          <p:nvPr/>
        </p:nvSpPr>
        <p:spPr>
          <a:xfrm flipH="false" flipV="false" rot="75754">
            <a:off x="10891055" y="5713374"/>
            <a:ext cx="532670" cy="532670"/>
          </a:xfrm>
          <a:custGeom>
            <a:avLst/>
            <a:gdLst/>
            <a:ahLst/>
            <a:cxnLst/>
            <a:rect r="r" b="b" t="t" l="l"/>
            <a:pathLst>
              <a:path h="532670" w="532670">
                <a:moveTo>
                  <a:pt x="0" y="0"/>
                </a:moveTo>
                <a:lnTo>
                  <a:pt x="532670" y="0"/>
                </a:lnTo>
                <a:lnTo>
                  <a:pt x="532670" y="532670"/>
                </a:lnTo>
                <a:lnTo>
                  <a:pt x="0" y="532670"/>
                </a:lnTo>
                <a:lnTo>
                  <a:pt x="0" y="0"/>
                </a:lnTo>
                <a:close/>
              </a:path>
            </a:pathLst>
          </a:custGeom>
          <a:blipFill>
            <a:blip r:embed="rId7"/>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334C8A"/>
        </a:solidFill>
      </p:bgPr>
    </p:bg>
    <p:spTree>
      <p:nvGrpSpPr>
        <p:cNvPr id="1" name=""/>
        <p:cNvGrpSpPr/>
        <p:nvPr/>
      </p:nvGrpSpPr>
      <p:grpSpPr>
        <a:xfrm>
          <a:off x="0" y="0"/>
          <a:ext cx="0" cy="0"/>
          <a:chOff x="0" y="0"/>
          <a:chExt cx="0" cy="0"/>
        </a:xfrm>
      </p:grpSpPr>
      <p:sp>
        <p:nvSpPr>
          <p:cNvPr name="Freeform 2" id="2"/>
          <p:cNvSpPr/>
          <p:nvPr/>
        </p:nvSpPr>
        <p:spPr>
          <a:xfrm flipH="false" flipV="false" rot="0">
            <a:off x="5434540" y="2677579"/>
            <a:ext cx="7609421" cy="7609421"/>
          </a:xfrm>
          <a:custGeom>
            <a:avLst/>
            <a:gdLst/>
            <a:ahLst/>
            <a:cxnLst/>
            <a:rect r="r" b="b" t="t" l="l"/>
            <a:pathLst>
              <a:path h="7609421" w="7609421">
                <a:moveTo>
                  <a:pt x="0" y="0"/>
                </a:moveTo>
                <a:lnTo>
                  <a:pt x="7609420" y="0"/>
                </a:lnTo>
                <a:lnTo>
                  <a:pt x="7609420" y="7609421"/>
                </a:lnTo>
                <a:lnTo>
                  <a:pt x="0" y="760942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true" rot="0">
            <a:off x="14269024" y="6268024"/>
            <a:ext cx="4018976" cy="4018976"/>
          </a:xfrm>
          <a:custGeom>
            <a:avLst/>
            <a:gdLst/>
            <a:ahLst/>
            <a:cxnLst/>
            <a:rect r="r" b="b" t="t" l="l"/>
            <a:pathLst>
              <a:path h="4018976" w="4018976">
                <a:moveTo>
                  <a:pt x="4018976" y="4018976"/>
                </a:moveTo>
                <a:lnTo>
                  <a:pt x="0" y="4018976"/>
                </a:lnTo>
                <a:lnTo>
                  <a:pt x="0" y="0"/>
                </a:lnTo>
                <a:lnTo>
                  <a:pt x="4018976" y="0"/>
                </a:lnTo>
                <a:lnTo>
                  <a:pt x="4018976" y="4018976"/>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true" rot="-5400000">
            <a:off x="-2648902" y="2648903"/>
            <a:ext cx="10287000" cy="4989195"/>
          </a:xfrm>
          <a:custGeom>
            <a:avLst/>
            <a:gdLst/>
            <a:ahLst/>
            <a:cxnLst/>
            <a:rect r="r" b="b" t="t" l="l"/>
            <a:pathLst>
              <a:path h="4989195" w="10287000">
                <a:moveTo>
                  <a:pt x="0" y="4989194"/>
                </a:moveTo>
                <a:lnTo>
                  <a:pt x="10287000" y="4989194"/>
                </a:lnTo>
                <a:lnTo>
                  <a:pt x="10287000" y="0"/>
                </a:lnTo>
                <a:lnTo>
                  <a:pt x="0" y="0"/>
                </a:lnTo>
                <a:lnTo>
                  <a:pt x="0" y="4989194"/>
                </a:lnTo>
                <a:close/>
              </a:path>
            </a:pathLst>
          </a:custGeom>
          <a:blipFill>
            <a:blip r:embed="rId6">
              <a:alphaModFix amt="65000"/>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5400000">
            <a:off x="10649902" y="2648902"/>
            <a:ext cx="10287000" cy="4989195"/>
          </a:xfrm>
          <a:custGeom>
            <a:avLst/>
            <a:gdLst/>
            <a:ahLst/>
            <a:cxnLst/>
            <a:rect r="r" b="b" t="t" l="l"/>
            <a:pathLst>
              <a:path h="4989195" w="10287000">
                <a:moveTo>
                  <a:pt x="0" y="0"/>
                </a:moveTo>
                <a:lnTo>
                  <a:pt x="10287001" y="0"/>
                </a:lnTo>
                <a:lnTo>
                  <a:pt x="10287001" y="4989195"/>
                </a:lnTo>
                <a:lnTo>
                  <a:pt x="0" y="4989195"/>
                </a:lnTo>
                <a:lnTo>
                  <a:pt x="0" y="0"/>
                </a:lnTo>
                <a:close/>
              </a:path>
            </a:pathLst>
          </a:custGeom>
          <a:blipFill>
            <a:blip r:embed="rId6">
              <a:alphaModFix amt="65000"/>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0" y="0"/>
            <a:ext cx="4018976" cy="4018976"/>
          </a:xfrm>
          <a:custGeom>
            <a:avLst/>
            <a:gdLst/>
            <a:ahLst/>
            <a:cxnLst/>
            <a:rect r="r" b="b" t="t" l="l"/>
            <a:pathLst>
              <a:path h="4018976" w="4018976">
                <a:moveTo>
                  <a:pt x="0" y="0"/>
                </a:moveTo>
                <a:lnTo>
                  <a:pt x="4018976" y="0"/>
                </a:lnTo>
                <a:lnTo>
                  <a:pt x="4018976" y="4018976"/>
                </a:lnTo>
                <a:lnTo>
                  <a:pt x="0" y="401897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AutoShape 7" id="7"/>
          <p:cNvSpPr/>
          <p:nvPr/>
        </p:nvSpPr>
        <p:spPr>
          <a:xfrm flipV="true">
            <a:off x="9191625" y="-6543256"/>
            <a:ext cx="0" cy="8065761"/>
          </a:xfrm>
          <a:prstGeom prst="line">
            <a:avLst/>
          </a:prstGeom>
          <a:ln cap="flat" w="95250">
            <a:solidFill>
              <a:srgbClr val="FFFFFF"/>
            </a:solidFill>
            <a:prstDash val="solid"/>
            <a:headEnd type="none" len="sm" w="sm"/>
            <a:tailEnd type="none" len="sm" w="sm"/>
          </a:ln>
        </p:spPr>
      </p:sp>
      <p:sp>
        <p:nvSpPr>
          <p:cNvPr name="AutoShape 8" id="8"/>
          <p:cNvSpPr/>
          <p:nvPr/>
        </p:nvSpPr>
        <p:spPr>
          <a:xfrm flipV="true">
            <a:off x="9191625" y="9258300"/>
            <a:ext cx="0" cy="8065761"/>
          </a:xfrm>
          <a:prstGeom prst="line">
            <a:avLst/>
          </a:prstGeom>
          <a:ln cap="flat" w="95250">
            <a:solidFill>
              <a:srgbClr val="FFFFFF"/>
            </a:solidFill>
            <a:prstDash val="solid"/>
            <a:headEnd type="none" len="sm" w="sm"/>
            <a:tailEnd type="none" len="sm" w="sm"/>
          </a:ln>
        </p:spPr>
      </p:sp>
      <p:sp>
        <p:nvSpPr>
          <p:cNvPr name="TextBox 9" id="9"/>
          <p:cNvSpPr txBox="true"/>
          <p:nvPr/>
        </p:nvSpPr>
        <p:spPr>
          <a:xfrm rot="0">
            <a:off x="4838573" y="1699925"/>
            <a:ext cx="8610854" cy="2108614"/>
          </a:xfrm>
          <a:prstGeom prst="rect">
            <a:avLst/>
          </a:prstGeom>
        </p:spPr>
        <p:txBody>
          <a:bodyPr anchor="t" rtlCol="false" tIns="0" lIns="0" bIns="0" rIns="0">
            <a:spAutoFit/>
          </a:bodyPr>
          <a:lstStyle/>
          <a:p>
            <a:pPr algn="ctr">
              <a:lnSpc>
                <a:spcPts val="8087"/>
              </a:lnSpc>
            </a:pPr>
            <a:r>
              <a:rPr lang="en-US" sz="8513" spc="-425">
                <a:solidFill>
                  <a:srgbClr val="FFFFFF"/>
                </a:solidFill>
                <a:latin typeface="League Spartan"/>
              </a:rPr>
              <a:t>Exploratory Data Analysis</a:t>
            </a:r>
          </a:p>
        </p:txBody>
      </p:sp>
      <p:sp>
        <p:nvSpPr>
          <p:cNvPr name="TextBox 10" id="10"/>
          <p:cNvSpPr txBox="true"/>
          <p:nvPr/>
        </p:nvSpPr>
        <p:spPr>
          <a:xfrm rot="0">
            <a:off x="6112041" y="969675"/>
            <a:ext cx="4502796" cy="396875"/>
          </a:xfrm>
          <a:prstGeom prst="rect">
            <a:avLst/>
          </a:prstGeom>
        </p:spPr>
        <p:txBody>
          <a:bodyPr anchor="t" rtlCol="false" tIns="0" lIns="0" bIns="0" rIns="0">
            <a:spAutoFit/>
          </a:bodyPr>
          <a:lstStyle/>
          <a:p>
            <a:pPr algn="l">
              <a:lnSpc>
                <a:spcPts val="3249"/>
              </a:lnSpc>
            </a:pPr>
            <a:r>
              <a:rPr lang="en-US" sz="2499" spc="124">
                <a:solidFill>
                  <a:srgbClr val="FFFFFF"/>
                </a:solidFill>
                <a:latin typeface="Sanchez"/>
              </a:rPr>
              <a:t>3</a:t>
            </a:r>
          </a:p>
        </p:txBody>
      </p:sp>
      <p:sp>
        <p:nvSpPr>
          <p:cNvPr name="Freeform 11" id="11"/>
          <p:cNvSpPr/>
          <p:nvPr/>
        </p:nvSpPr>
        <p:spPr>
          <a:xfrm flipH="false" flipV="false" rot="0">
            <a:off x="6616812" y="3941889"/>
            <a:ext cx="5054377" cy="4978561"/>
          </a:xfrm>
          <a:custGeom>
            <a:avLst/>
            <a:gdLst/>
            <a:ahLst/>
            <a:cxnLst/>
            <a:rect r="r" b="b" t="t" l="l"/>
            <a:pathLst>
              <a:path h="4978561" w="5054377">
                <a:moveTo>
                  <a:pt x="0" y="0"/>
                </a:moveTo>
                <a:lnTo>
                  <a:pt x="5054376" y="0"/>
                </a:lnTo>
                <a:lnTo>
                  <a:pt x="5054376" y="4978561"/>
                </a:lnTo>
                <a:lnTo>
                  <a:pt x="0" y="4978561"/>
                </a:lnTo>
                <a:lnTo>
                  <a:pt x="0" y="0"/>
                </a:lnTo>
                <a:close/>
              </a:path>
            </a:pathLst>
          </a:custGeom>
          <a:blipFill>
            <a:blip r:embed="rId8"/>
            <a:stretch>
              <a:fillRect l="0" t="0" r="0"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true" rot="-5400000">
            <a:off x="-1883664" y="4915483"/>
            <a:ext cx="7315200" cy="3547872"/>
          </a:xfrm>
          <a:custGeom>
            <a:avLst/>
            <a:gdLst/>
            <a:ahLst/>
            <a:cxnLst/>
            <a:rect r="r" b="b" t="t" l="l"/>
            <a:pathLst>
              <a:path h="3547872" w="7315200">
                <a:moveTo>
                  <a:pt x="0" y="3547872"/>
                </a:moveTo>
                <a:lnTo>
                  <a:pt x="7315200" y="3547872"/>
                </a:lnTo>
                <a:lnTo>
                  <a:pt x="7315200" y="0"/>
                </a:lnTo>
                <a:lnTo>
                  <a:pt x="0" y="0"/>
                </a:lnTo>
                <a:lnTo>
                  <a:pt x="0" y="3547872"/>
                </a:lnTo>
                <a:close/>
              </a:path>
            </a:pathLst>
          </a:custGeom>
          <a:blipFill>
            <a:blip r:embed="rId2">
              <a:alphaModFix amt="65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5400000">
            <a:off x="12856464" y="1883664"/>
            <a:ext cx="7315200" cy="3547872"/>
          </a:xfrm>
          <a:custGeom>
            <a:avLst/>
            <a:gdLst/>
            <a:ahLst/>
            <a:cxnLst/>
            <a:rect r="r" b="b" t="t" l="l"/>
            <a:pathLst>
              <a:path h="3547872" w="7315200">
                <a:moveTo>
                  <a:pt x="0" y="0"/>
                </a:moveTo>
                <a:lnTo>
                  <a:pt x="7315200" y="0"/>
                </a:lnTo>
                <a:lnTo>
                  <a:pt x="7315200" y="3547872"/>
                </a:lnTo>
                <a:lnTo>
                  <a:pt x="0" y="3547872"/>
                </a:lnTo>
                <a:lnTo>
                  <a:pt x="0" y="0"/>
                </a:lnTo>
                <a:close/>
              </a:path>
            </a:pathLst>
          </a:custGeom>
          <a:blipFill>
            <a:blip r:embed="rId2">
              <a:alphaModFix amt="65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0" y="0"/>
            <a:ext cx="4018976" cy="4018976"/>
          </a:xfrm>
          <a:custGeom>
            <a:avLst/>
            <a:gdLst/>
            <a:ahLst/>
            <a:cxnLst/>
            <a:rect r="r" b="b" t="t" l="l"/>
            <a:pathLst>
              <a:path h="4018976" w="4018976">
                <a:moveTo>
                  <a:pt x="0" y="0"/>
                </a:moveTo>
                <a:lnTo>
                  <a:pt x="4018976" y="0"/>
                </a:lnTo>
                <a:lnTo>
                  <a:pt x="4018976" y="4018976"/>
                </a:lnTo>
                <a:lnTo>
                  <a:pt x="0" y="401897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true" flipV="true" rot="0">
            <a:off x="14269024" y="6268024"/>
            <a:ext cx="4018976" cy="4018976"/>
          </a:xfrm>
          <a:custGeom>
            <a:avLst/>
            <a:gdLst/>
            <a:ahLst/>
            <a:cxnLst/>
            <a:rect r="r" b="b" t="t" l="l"/>
            <a:pathLst>
              <a:path h="4018976" w="4018976">
                <a:moveTo>
                  <a:pt x="4018976" y="4018976"/>
                </a:moveTo>
                <a:lnTo>
                  <a:pt x="0" y="4018976"/>
                </a:lnTo>
                <a:lnTo>
                  <a:pt x="0" y="0"/>
                </a:lnTo>
                <a:lnTo>
                  <a:pt x="4018976" y="0"/>
                </a:lnTo>
                <a:lnTo>
                  <a:pt x="4018976" y="4018976"/>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AutoShape 6" id="6"/>
          <p:cNvSpPr/>
          <p:nvPr/>
        </p:nvSpPr>
        <p:spPr>
          <a:xfrm flipV="true">
            <a:off x="4553126" y="2057113"/>
            <a:ext cx="10034237" cy="0"/>
          </a:xfrm>
          <a:prstGeom prst="line">
            <a:avLst/>
          </a:prstGeom>
          <a:ln cap="flat" w="95250">
            <a:solidFill>
              <a:srgbClr val="334C8A"/>
            </a:solidFill>
            <a:prstDash val="solid"/>
            <a:headEnd type="none" len="sm" w="sm"/>
            <a:tailEnd type="none" len="sm" w="sm"/>
          </a:ln>
        </p:spPr>
      </p:sp>
      <p:sp>
        <p:nvSpPr>
          <p:cNvPr name="TextBox 7" id="7"/>
          <p:cNvSpPr txBox="true"/>
          <p:nvPr/>
        </p:nvSpPr>
        <p:spPr>
          <a:xfrm rot="0">
            <a:off x="2104065" y="1224840"/>
            <a:ext cx="14932358" cy="784648"/>
          </a:xfrm>
          <a:prstGeom prst="rect">
            <a:avLst/>
          </a:prstGeom>
        </p:spPr>
        <p:txBody>
          <a:bodyPr anchor="t" rtlCol="false" tIns="0" lIns="0" bIns="0" rIns="0">
            <a:spAutoFit/>
          </a:bodyPr>
          <a:lstStyle/>
          <a:p>
            <a:pPr algn="ctr">
              <a:lnSpc>
                <a:spcPts val="5807"/>
              </a:lnSpc>
            </a:pPr>
            <a:r>
              <a:rPr lang="en-US" sz="6113" spc="-305">
                <a:solidFill>
                  <a:srgbClr val="334C8A"/>
                </a:solidFill>
                <a:latin typeface="League Spartan"/>
              </a:rPr>
              <a:t>Exploratory Data Analysis</a:t>
            </a:r>
          </a:p>
        </p:txBody>
      </p:sp>
      <p:sp>
        <p:nvSpPr>
          <p:cNvPr name="Freeform 8" id="8"/>
          <p:cNvSpPr/>
          <p:nvPr/>
        </p:nvSpPr>
        <p:spPr>
          <a:xfrm flipH="false" flipV="false" rot="0">
            <a:off x="2882346" y="3031819"/>
            <a:ext cx="5915120" cy="4851029"/>
          </a:xfrm>
          <a:custGeom>
            <a:avLst/>
            <a:gdLst/>
            <a:ahLst/>
            <a:cxnLst/>
            <a:rect r="r" b="b" t="t" l="l"/>
            <a:pathLst>
              <a:path h="4851029" w="5915120">
                <a:moveTo>
                  <a:pt x="0" y="0"/>
                </a:moveTo>
                <a:lnTo>
                  <a:pt x="5915120" y="0"/>
                </a:lnTo>
                <a:lnTo>
                  <a:pt x="5915120" y="4851029"/>
                </a:lnTo>
                <a:lnTo>
                  <a:pt x="0" y="4851029"/>
                </a:lnTo>
                <a:lnTo>
                  <a:pt x="0" y="0"/>
                </a:lnTo>
                <a:close/>
              </a:path>
            </a:pathLst>
          </a:custGeom>
          <a:blipFill>
            <a:blip r:embed="rId6"/>
            <a:stretch>
              <a:fillRect l="0" t="-1747" r="0" b="-2883"/>
            </a:stretch>
          </a:blipFill>
        </p:spPr>
      </p:sp>
      <p:sp>
        <p:nvSpPr>
          <p:cNvPr name="Freeform 9" id="9"/>
          <p:cNvSpPr/>
          <p:nvPr/>
        </p:nvSpPr>
        <p:spPr>
          <a:xfrm flipH="false" flipV="false" rot="0">
            <a:off x="6361087" y="7871643"/>
            <a:ext cx="2436380" cy="2415357"/>
          </a:xfrm>
          <a:custGeom>
            <a:avLst/>
            <a:gdLst/>
            <a:ahLst/>
            <a:cxnLst/>
            <a:rect r="r" b="b" t="t" l="l"/>
            <a:pathLst>
              <a:path h="2415357" w="2436380">
                <a:moveTo>
                  <a:pt x="0" y="0"/>
                </a:moveTo>
                <a:lnTo>
                  <a:pt x="2436379" y="0"/>
                </a:lnTo>
                <a:lnTo>
                  <a:pt x="2436379" y="2415357"/>
                </a:lnTo>
                <a:lnTo>
                  <a:pt x="0" y="2415357"/>
                </a:lnTo>
                <a:lnTo>
                  <a:pt x="0" y="0"/>
                </a:lnTo>
                <a:close/>
              </a:path>
            </a:pathLst>
          </a:custGeom>
          <a:blipFill>
            <a:blip r:embed="rId7"/>
            <a:stretch>
              <a:fillRect l="0" t="0" r="-2447" b="-6353"/>
            </a:stretch>
          </a:blipFill>
        </p:spPr>
      </p:sp>
      <p:sp>
        <p:nvSpPr>
          <p:cNvPr name="Freeform 10" id="10"/>
          <p:cNvSpPr/>
          <p:nvPr/>
        </p:nvSpPr>
        <p:spPr>
          <a:xfrm flipH="false" flipV="false" rot="0">
            <a:off x="9144000" y="2830273"/>
            <a:ext cx="6688227" cy="4851029"/>
          </a:xfrm>
          <a:custGeom>
            <a:avLst/>
            <a:gdLst/>
            <a:ahLst/>
            <a:cxnLst/>
            <a:rect r="r" b="b" t="t" l="l"/>
            <a:pathLst>
              <a:path h="4851029" w="6688227">
                <a:moveTo>
                  <a:pt x="0" y="0"/>
                </a:moveTo>
                <a:lnTo>
                  <a:pt x="6688227" y="0"/>
                </a:lnTo>
                <a:lnTo>
                  <a:pt x="6688227" y="4851029"/>
                </a:lnTo>
                <a:lnTo>
                  <a:pt x="0" y="4851029"/>
                </a:lnTo>
                <a:lnTo>
                  <a:pt x="0" y="0"/>
                </a:lnTo>
                <a:close/>
              </a:path>
            </a:pathLst>
          </a:custGeom>
          <a:blipFill>
            <a:blip r:embed="rId8"/>
            <a:stretch>
              <a:fillRect l="0" t="0" r="0" b="0"/>
            </a:stretch>
          </a:blipFill>
        </p:spPr>
      </p:sp>
      <p:sp>
        <p:nvSpPr>
          <p:cNvPr name="TextBox 11" id="11"/>
          <p:cNvSpPr txBox="true"/>
          <p:nvPr/>
        </p:nvSpPr>
        <p:spPr>
          <a:xfrm rot="0">
            <a:off x="9570244" y="7995627"/>
            <a:ext cx="5878653" cy="1513523"/>
          </a:xfrm>
          <a:prstGeom prst="rect">
            <a:avLst/>
          </a:prstGeom>
        </p:spPr>
        <p:txBody>
          <a:bodyPr anchor="t" rtlCol="false" tIns="0" lIns="0" bIns="0" rIns="0">
            <a:spAutoFit/>
          </a:bodyPr>
          <a:lstStyle/>
          <a:p>
            <a:pPr>
              <a:lnSpc>
                <a:spcPts val="3022"/>
              </a:lnSpc>
              <a:spcBef>
                <a:spcPct val="0"/>
              </a:spcBef>
            </a:pPr>
            <a:r>
              <a:rPr lang="en-US" sz="2325" spc="116">
                <a:solidFill>
                  <a:srgbClr val="334C8A"/>
                </a:solidFill>
                <a:latin typeface="Sanchez"/>
              </a:rPr>
              <a:t>Berdasarkan persebaran jenis labelnya yang dihitung dgn jumlah kata, data positif memiliki kuantitas yang lebih besar dibanding lainnya</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true" rot="-5400000">
            <a:off x="-1883664" y="4915483"/>
            <a:ext cx="7315200" cy="3547872"/>
          </a:xfrm>
          <a:custGeom>
            <a:avLst/>
            <a:gdLst/>
            <a:ahLst/>
            <a:cxnLst/>
            <a:rect r="r" b="b" t="t" l="l"/>
            <a:pathLst>
              <a:path h="3547872" w="7315200">
                <a:moveTo>
                  <a:pt x="0" y="3547872"/>
                </a:moveTo>
                <a:lnTo>
                  <a:pt x="7315200" y="3547872"/>
                </a:lnTo>
                <a:lnTo>
                  <a:pt x="7315200" y="0"/>
                </a:lnTo>
                <a:lnTo>
                  <a:pt x="0" y="0"/>
                </a:lnTo>
                <a:lnTo>
                  <a:pt x="0" y="3547872"/>
                </a:lnTo>
                <a:close/>
              </a:path>
            </a:pathLst>
          </a:custGeom>
          <a:blipFill>
            <a:blip r:embed="rId2">
              <a:alphaModFix amt="65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5400000">
            <a:off x="12856464" y="1883664"/>
            <a:ext cx="7315200" cy="3547872"/>
          </a:xfrm>
          <a:custGeom>
            <a:avLst/>
            <a:gdLst/>
            <a:ahLst/>
            <a:cxnLst/>
            <a:rect r="r" b="b" t="t" l="l"/>
            <a:pathLst>
              <a:path h="3547872" w="7315200">
                <a:moveTo>
                  <a:pt x="0" y="0"/>
                </a:moveTo>
                <a:lnTo>
                  <a:pt x="7315200" y="0"/>
                </a:lnTo>
                <a:lnTo>
                  <a:pt x="7315200" y="3547872"/>
                </a:lnTo>
                <a:lnTo>
                  <a:pt x="0" y="3547872"/>
                </a:lnTo>
                <a:lnTo>
                  <a:pt x="0" y="0"/>
                </a:lnTo>
                <a:close/>
              </a:path>
            </a:pathLst>
          </a:custGeom>
          <a:blipFill>
            <a:blip r:embed="rId2">
              <a:alphaModFix amt="65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0" y="0"/>
            <a:ext cx="4018976" cy="4018976"/>
          </a:xfrm>
          <a:custGeom>
            <a:avLst/>
            <a:gdLst/>
            <a:ahLst/>
            <a:cxnLst/>
            <a:rect r="r" b="b" t="t" l="l"/>
            <a:pathLst>
              <a:path h="4018976" w="4018976">
                <a:moveTo>
                  <a:pt x="0" y="0"/>
                </a:moveTo>
                <a:lnTo>
                  <a:pt x="4018976" y="0"/>
                </a:lnTo>
                <a:lnTo>
                  <a:pt x="4018976" y="4018976"/>
                </a:lnTo>
                <a:lnTo>
                  <a:pt x="0" y="401897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true" flipV="true" rot="0">
            <a:off x="14269024" y="6268024"/>
            <a:ext cx="4018976" cy="4018976"/>
          </a:xfrm>
          <a:custGeom>
            <a:avLst/>
            <a:gdLst/>
            <a:ahLst/>
            <a:cxnLst/>
            <a:rect r="r" b="b" t="t" l="l"/>
            <a:pathLst>
              <a:path h="4018976" w="4018976">
                <a:moveTo>
                  <a:pt x="4018976" y="4018976"/>
                </a:moveTo>
                <a:lnTo>
                  <a:pt x="0" y="4018976"/>
                </a:lnTo>
                <a:lnTo>
                  <a:pt x="0" y="0"/>
                </a:lnTo>
                <a:lnTo>
                  <a:pt x="4018976" y="0"/>
                </a:lnTo>
                <a:lnTo>
                  <a:pt x="4018976" y="4018976"/>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AutoShape 6" id="6"/>
          <p:cNvSpPr/>
          <p:nvPr/>
        </p:nvSpPr>
        <p:spPr>
          <a:xfrm flipV="true">
            <a:off x="4553126" y="2057113"/>
            <a:ext cx="10034237" cy="0"/>
          </a:xfrm>
          <a:prstGeom prst="line">
            <a:avLst/>
          </a:prstGeom>
          <a:ln cap="flat" w="95250">
            <a:solidFill>
              <a:srgbClr val="334C8A"/>
            </a:solidFill>
            <a:prstDash val="solid"/>
            <a:headEnd type="none" len="sm" w="sm"/>
            <a:tailEnd type="none" len="sm" w="sm"/>
          </a:ln>
        </p:spPr>
      </p:sp>
      <p:sp>
        <p:nvSpPr>
          <p:cNvPr name="TextBox 7" id="7"/>
          <p:cNvSpPr txBox="true"/>
          <p:nvPr/>
        </p:nvSpPr>
        <p:spPr>
          <a:xfrm rot="0">
            <a:off x="2104065" y="1224840"/>
            <a:ext cx="14932358" cy="784648"/>
          </a:xfrm>
          <a:prstGeom prst="rect">
            <a:avLst/>
          </a:prstGeom>
        </p:spPr>
        <p:txBody>
          <a:bodyPr anchor="t" rtlCol="false" tIns="0" lIns="0" bIns="0" rIns="0">
            <a:spAutoFit/>
          </a:bodyPr>
          <a:lstStyle/>
          <a:p>
            <a:pPr algn="ctr">
              <a:lnSpc>
                <a:spcPts val="5807"/>
              </a:lnSpc>
            </a:pPr>
            <a:r>
              <a:rPr lang="en-US" sz="6113" spc="-305">
                <a:solidFill>
                  <a:srgbClr val="334C8A"/>
                </a:solidFill>
                <a:latin typeface="League Spartan"/>
              </a:rPr>
              <a:t>Exploratory Data Analysis</a:t>
            </a:r>
          </a:p>
        </p:txBody>
      </p:sp>
      <p:sp>
        <p:nvSpPr>
          <p:cNvPr name="Freeform 8" id="8"/>
          <p:cNvSpPr/>
          <p:nvPr/>
        </p:nvSpPr>
        <p:spPr>
          <a:xfrm flipH="false" flipV="false" rot="0">
            <a:off x="3163638" y="2635707"/>
            <a:ext cx="11960724" cy="5015586"/>
          </a:xfrm>
          <a:custGeom>
            <a:avLst/>
            <a:gdLst/>
            <a:ahLst/>
            <a:cxnLst/>
            <a:rect r="r" b="b" t="t" l="l"/>
            <a:pathLst>
              <a:path h="5015586" w="11960724">
                <a:moveTo>
                  <a:pt x="0" y="0"/>
                </a:moveTo>
                <a:lnTo>
                  <a:pt x="11960724" y="0"/>
                </a:lnTo>
                <a:lnTo>
                  <a:pt x="11960724" y="5015586"/>
                </a:lnTo>
                <a:lnTo>
                  <a:pt x="0" y="5015586"/>
                </a:lnTo>
                <a:lnTo>
                  <a:pt x="0" y="0"/>
                </a:lnTo>
                <a:close/>
              </a:path>
            </a:pathLst>
          </a:custGeom>
          <a:blipFill>
            <a:blip r:embed="rId6"/>
            <a:stretch>
              <a:fillRect l="0" t="-64" r="0" b="-64"/>
            </a:stretch>
          </a:blipFill>
        </p:spPr>
      </p:sp>
      <p:sp>
        <p:nvSpPr>
          <p:cNvPr name="TextBox 9" id="9"/>
          <p:cNvSpPr txBox="true"/>
          <p:nvPr/>
        </p:nvSpPr>
        <p:spPr>
          <a:xfrm rot="0">
            <a:off x="2272241" y="7632243"/>
            <a:ext cx="13743518" cy="1513523"/>
          </a:xfrm>
          <a:prstGeom prst="rect">
            <a:avLst/>
          </a:prstGeom>
        </p:spPr>
        <p:txBody>
          <a:bodyPr anchor="t" rtlCol="false" tIns="0" lIns="0" bIns="0" rIns="0">
            <a:spAutoFit/>
          </a:bodyPr>
          <a:lstStyle/>
          <a:p>
            <a:pPr algn="ctr">
              <a:lnSpc>
                <a:spcPts val="3022"/>
              </a:lnSpc>
              <a:spcBef>
                <a:spcPct val="0"/>
              </a:spcBef>
            </a:pPr>
            <a:r>
              <a:rPr lang="en-US" sz="2325" spc="116">
                <a:solidFill>
                  <a:srgbClr val="334C8A"/>
                </a:solidFill>
                <a:latin typeface="Sanchez"/>
              </a:rPr>
              <a:t>Pada kedua grafik di atas, dapat dilihat bahwa data dengan label positif memiliki rata-rata kata dan total karakter tertinggi, diikuti oleh data dengan label negatif, dan terakhir oleh data dengan label netral. Hal ini juga menunjukkan bahwa ada lebih banyak data dengan label positif</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true" rot="-5400000">
            <a:off x="-1883664" y="4915483"/>
            <a:ext cx="7315200" cy="3547872"/>
          </a:xfrm>
          <a:custGeom>
            <a:avLst/>
            <a:gdLst/>
            <a:ahLst/>
            <a:cxnLst/>
            <a:rect r="r" b="b" t="t" l="l"/>
            <a:pathLst>
              <a:path h="3547872" w="7315200">
                <a:moveTo>
                  <a:pt x="0" y="3547872"/>
                </a:moveTo>
                <a:lnTo>
                  <a:pt x="7315200" y="3547872"/>
                </a:lnTo>
                <a:lnTo>
                  <a:pt x="7315200" y="0"/>
                </a:lnTo>
                <a:lnTo>
                  <a:pt x="0" y="0"/>
                </a:lnTo>
                <a:lnTo>
                  <a:pt x="0" y="3547872"/>
                </a:lnTo>
                <a:close/>
              </a:path>
            </a:pathLst>
          </a:custGeom>
          <a:blipFill>
            <a:blip r:embed="rId2">
              <a:alphaModFix amt="65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5400000">
            <a:off x="12856464" y="1883664"/>
            <a:ext cx="7315200" cy="3547872"/>
          </a:xfrm>
          <a:custGeom>
            <a:avLst/>
            <a:gdLst/>
            <a:ahLst/>
            <a:cxnLst/>
            <a:rect r="r" b="b" t="t" l="l"/>
            <a:pathLst>
              <a:path h="3547872" w="7315200">
                <a:moveTo>
                  <a:pt x="0" y="0"/>
                </a:moveTo>
                <a:lnTo>
                  <a:pt x="7315200" y="0"/>
                </a:lnTo>
                <a:lnTo>
                  <a:pt x="7315200" y="3547872"/>
                </a:lnTo>
                <a:lnTo>
                  <a:pt x="0" y="3547872"/>
                </a:lnTo>
                <a:lnTo>
                  <a:pt x="0" y="0"/>
                </a:lnTo>
                <a:close/>
              </a:path>
            </a:pathLst>
          </a:custGeom>
          <a:blipFill>
            <a:blip r:embed="rId2">
              <a:alphaModFix amt="65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0" y="0"/>
            <a:ext cx="4018976" cy="4018976"/>
          </a:xfrm>
          <a:custGeom>
            <a:avLst/>
            <a:gdLst/>
            <a:ahLst/>
            <a:cxnLst/>
            <a:rect r="r" b="b" t="t" l="l"/>
            <a:pathLst>
              <a:path h="4018976" w="4018976">
                <a:moveTo>
                  <a:pt x="0" y="0"/>
                </a:moveTo>
                <a:lnTo>
                  <a:pt x="4018976" y="0"/>
                </a:lnTo>
                <a:lnTo>
                  <a:pt x="4018976" y="4018976"/>
                </a:lnTo>
                <a:lnTo>
                  <a:pt x="0" y="401897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true" flipV="true" rot="0">
            <a:off x="14269024" y="6268024"/>
            <a:ext cx="4018976" cy="4018976"/>
          </a:xfrm>
          <a:custGeom>
            <a:avLst/>
            <a:gdLst/>
            <a:ahLst/>
            <a:cxnLst/>
            <a:rect r="r" b="b" t="t" l="l"/>
            <a:pathLst>
              <a:path h="4018976" w="4018976">
                <a:moveTo>
                  <a:pt x="4018976" y="4018976"/>
                </a:moveTo>
                <a:lnTo>
                  <a:pt x="0" y="4018976"/>
                </a:lnTo>
                <a:lnTo>
                  <a:pt x="0" y="0"/>
                </a:lnTo>
                <a:lnTo>
                  <a:pt x="4018976" y="0"/>
                </a:lnTo>
                <a:lnTo>
                  <a:pt x="4018976" y="4018976"/>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AutoShape 6" id="6"/>
          <p:cNvSpPr/>
          <p:nvPr/>
        </p:nvSpPr>
        <p:spPr>
          <a:xfrm flipV="true">
            <a:off x="4553126" y="2057113"/>
            <a:ext cx="10034237" cy="0"/>
          </a:xfrm>
          <a:prstGeom prst="line">
            <a:avLst/>
          </a:prstGeom>
          <a:ln cap="flat" w="95250">
            <a:solidFill>
              <a:srgbClr val="334C8A"/>
            </a:solidFill>
            <a:prstDash val="solid"/>
            <a:headEnd type="none" len="sm" w="sm"/>
            <a:tailEnd type="none" len="sm" w="sm"/>
          </a:ln>
        </p:spPr>
      </p:sp>
      <p:sp>
        <p:nvSpPr>
          <p:cNvPr name="TextBox 7" id="7"/>
          <p:cNvSpPr txBox="true"/>
          <p:nvPr/>
        </p:nvSpPr>
        <p:spPr>
          <a:xfrm rot="0">
            <a:off x="2104065" y="1224840"/>
            <a:ext cx="14932358" cy="784648"/>
          </a:xfrm>
          <a:prstGeom prst="rect">
            <a:avLst/>
          </a:prstGeom>
        </p:spPr>
        <p:txBody>
          <a:bodyPr anchor="t" rtlCol="false" tIns="0" lIns="0" bIns="0" rIns="0">
            <a:spAutoFit/>
          </a:bodyPr>
          <a:lstStyle/>
          <a:p>
            <a:pPr algn="ctr">
              <a:lnSpc>
                <a:spcPts val="5807"/>
              </a:lnSpc>
            </a:pPr>
            <a:r>
              <a:rPr lang="en-US" sz="6113" spc="-305">
                <a:solidFill>
                  <a:srgbClr val="334C8A"/>
                </a:solidFill>
                <a:latin typeface="League Spartan"/>
              </a:rPr>
              <a:t>Exploratory Data Analysis</a:t>
            </a:r>
          </a:p>
        </p:txBody>
      </p:sp>
      <p:sp>
        <p:nvSpPr>
          <p:cNvPr name="Freeform 8" id="8"/>
          <p:cNvSpPr/>
          <p:nvPr/>
        </p:nvSpPr>
        <p:spPr>
          <a:xfrm flipH="false" flipV="false" rot="0">
            <a:off x="2528054" y="2713784"/>
            <a:ext cx="13231892" cy="4859432"/>
          </a:xfrm>
          <a:custGeom>
            <a:avLst/>
            <a:gdLst/>
            <a:ahLst/>
            <a:cxnLst/>
            <a:rect r="r" b="b" t="t" l="l"/>
            <a:pathLst>
              <a:path h="4859432" w="13231892">
                <a:moveTo>
                  <a:pt x="0" y="0"/>
                </a:moveTo>
                <a:lnTo>
                  <a:pt x="13231892" y="0"/>
                </a:lnTo>
                <a:lnTo>
                  <a:pt x="13231892" y="4859432"/>
                </a:lnTo>
                <a:lnTo>
                  <a:pt x="0" y="4859432"/>
                </a:lnTo>
                <a:lnTo>
                  <a:pt x="0" y="0"/>
                </a:lnTo>
                <a:close/>
              </a:path>
            </a:pathLst>
          </a:custGeom>
          <a:blipFill>
            <a:blip r:embed="rId6"/>
            <a:stretch>
              <a:fillRect l="0" t="0" r="0" b="0"/>
            </a:stretch>
          </a:blipFill>
        </p:spPr>
      </p:sp>
      <p:sp>
        <p:nvSpPr>
          <p:cNvPr name="TextBox 9" id="9"/>
          <p:cNvSpPr txBox="true"/>
          <p:nvPr/>
        </p:nvSpPr>
        <p:spPr>
          <a:xfrm rot="0">
            <a:off x="3399125" y="7554166"/>
            <a:ext cx="11489751" cy="2392362"/>
          </a:xfrm>
          <a:prstGeom prst="rect">
            <a:avLst/>
          </a:prstGeom>
        </p:spPr>
        <p:txBody>
          <a:bodyPr anchor="t" rtlCol="false" tIns="0" lIns="0" bIns="0" rIns="0">
            <a:spAutoFit/>
          </a:bodyPr>
          <a:lstStyle/>
          <a:p>
            <a:pPr algn="ctr">
              <a:lnSpc>
                <a:spcPts val="2762"/>
              </a:lnSpc>
              <a:spcBef>
                <a:spcPct val="0"/>
              </a:spcBef>
            </a:pPr>
            <a:r>
              <a:rPr lang="en-US" sz="2125" spc="106">
                <a:solidFill>
                  <a:srgbClr val="334C8A"/>
                </a:solidFill>
                <a:latin typeface="Sanchez"/>
              </a:rPr>
              <a:t>Dari grafik histogram total karakter, dapat dilihat bahwa rata-rata total karakter adalah 180,58 == 181 karakter. Selain itu, juga dapat dilihat bahwa sekitar lebih dari 2000 data memiliki rata-rata 100-150 karakter.</a:t>
            </a:r>
          </a:p>
          <a:p>
            <a:pPr algn="ctr">
              <a:lnSpc>
                <a:spcPts val="2762"/>
              </a:lnSpc>
              <a:spcBef>
                <a:spcPct val="0"/>
              </a:spcBef>
            </a:pPr>
          </a:p>
          <a:p>
            <a:pPr algn="ctr">
              <a:lnSpc>
                <a:spcPts val="2762"/>
              </a:lnSpc>
              <a:spcBef>
                <a:spcPct val="0"/>
              </a:spcBef>
            </a:pPr>
            <a:r>
              <a:rPr lang="en-US" sz="2125" spc="106">
                <a:solidFill>
                  <a:srgbClr val="334C8A"/>
                </a:solidFill>
                <a:latin typeface="Sanchez"/>
              </a:rPr>
              <a:t>Sedangkan dari grafik histogram total kata dapat dilihat bahwa rata-rata total kata adalah 29,08 == 29 kata. Lebih lanjut, juga dapat dilihat bahwa sekitar lebih dari 2000 kata memiliki total 20 kata.</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true" rot="-5400000">
            <a:off x="-1883664" y="4915483"/>
            <a:ext cx="7315200" cy="3547872"/>
          </a:xfrm>
          <a:custGeom>
            <a:avLst/>
            <a:gdLst/>
            <a:ahLst/>
            <a:cxnLst/>
            <a:rect r="r" b="b" t="t" l="l"/>
            <a:pathLst>
              <a:path h="3547872" w="7315200">
                <a:moveTo>
                  <a:pt x="0" y="3547872"/>
                </a:moveTo>
                <a:lnTo>
                  <a:pt x="7315200" y="3547872"/>
                </a:lnTo>
                <a:lnTo>
                  <a:pt x="7315200" y="0"/>
                </a:lnTo>
                <a:lnTo>
                  <a:pt x="0" y="0"/>
                </a:lnTo>
                <a:lnTo>
                  <a:pt x="0" y="3547872"/>
                </a:lnTo>
                <a:close/>
              </a:path>
            </a:pathLst>
          </a:custGeom>
          <a:blipFill>
            <a:blip r:embed="rId2">
              <a:alphaModFix amt="65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5400000">
            <a:off x="12856464" y="1883664"/>
            <a:ext cx="7315200" cy="3547872"/>
          </a:xfrm>
          <a:custGeom>
            <a:avLst/>
            <a:gdLst/>
            <a:ahLst/>
            <a:cxnLst/>
            <a:rect r="r" b="b" t="t" l="l"/>
            <a:pathLst>
              <a:path h="3547872" w="7315200">
                <a:moveTo>
                  <a:pt x="0" y="0"/>
                </a:moveTo>
                <a:lnTo>
                  <a:pt x="7315200" y="0"/>
                </a:lnTo>
                <a:lnTo>
                  <a:pt x="7315200" y="3547872"/>
                </a:lnTo>
                <a:lnTo>
                  <a:pt x="0" y="3547872"/>
                </a:lnTo>
                <a:lnTo>
                  <a:pt x="0" y="0"/>
                </a:lnTo>
                <a:close/>
              </a:path>
            </a:pathLst>
          </a:custGeom>
          <a:blipFill>
            <a:blip r:embed="rId2">
              <a:alphaModFix amt="65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0" y="0"/>
            <a:ext cx="4018976" cy="4018976"/>
          </a:xfrm>
          <a:custGeom>
            <a:avLst/>
            <a:gdLst/>
            <a:ahLst/>
            <a:cxnLst/>
            <a:rect r="r" b="b" t="t" l="l"/>
            <a:pathLst>
              <a:path h="4018976" w="4018976">
                <a:moveTo>
                  <a:pt x="0" y="0"/>
                </a:moveTo>
                <a:lnTo>
                  <a:pt x="4018976" y="0"/>
                </a:lnTo>
                <a:lnTo>
                  <a:pt x="4018976" y="4018976"/>
                </a:lnTo>
                <a:lnTo>
                  <a:pt x="0" y="401897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true" flipV="true" rot="0">
            <a:off x="14269024" y="6268024"/>
            <a:ext cx="4018976" cy="4018976"/>
          </a:xfrm>
          <a:custGeom>
            <a:avLst/>
            <a:gdLst/>
            <a:ahLst/>
            <a:cxnLst/>
            <a:rect r="r" b="b" t="t" l="l"/>
            <a:pathLst>
              <a:path h="4018976" w="4018976">
                <a:moveTo>
                  <a:pt x="4018976" y="4018976"/>
                </a:moveTo>
                <a:lnTo>
                  <a:pt x="0" y="4018976"/>
                </a:lnTo>
                <a:lnTo>
                  <a:pt x="0" y="0"/>
                </a:lnTo>
                <a:lnTo>
                  <a:pt x="4018976" y="0"/>
                </a:lnTo>
                <a:lnTo>
                  <a:pt x="4018976" y="4018976"/>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AutoShape 6" id="6"/>
          <p:cNvSpPr/>
          <p:nvPr/>
        </p:nvSpPr>
        <p:spPr>
          <a:xfrm flipV="true">
            <a:off x="4553126" y="2057113"/>
            <a:ext cx="10034237" cy="0"/>
          </a:xfrm>
          <a:prstGeom prst="line">
            <a:avLst/>
          </a:prstGeom>
          <a:ln cap="flat" w="95250">
            <a:solidFill>
              <a:srgbClr val="334C8A"/>
            </a:solidFill>
            <a:prstDash val="solid"/>
            <a:headEnd type="none" len="sm" w="sm"/>
            <a:tailEnd type="none" len="sm" w="sm"/>
          </a:ln>
        </p:spPr>
      </p:sp>
      <p:sp>
        <p:nvSpPr>
          <p:cNvPr name="TextBox 7" id="7"/>
          <p:cNvSpPr txBox="true"/>
          <p:nvPr/>
        </p:nvSpPr>
        <p:spPr>
          <a:xfrm rot="0">
            <a:off x="2104065" y="1224840"/>
            <a:ext cx="14932358" cy="784648"/>
          </a:xfrm>
          <a:prstGeom prst="rect">
            <a:avLst/>
          </a:prstGeom>
        </p:spPr>
        <p:txBody>
          <a:bodyPr anchor="t" rtlCol="false" tIns="0" lIns="0" bIns="0" rIns="0">
            <a:spAutoFit/>
          </a:bodyPr>
          <a:lstStyle/>
          <a:p>
            <a:pPr algn="ctr">
              <a:lnSpc>
                <a:spcPts val="5807"/>
              </a:lnSpc>
            </a:pPr>
            <a:r>
              <a:rPr lang="en-US" sz="6113" spc="-305">
                <a:solidFill>
                  <a:srgbClr val="334C8A"/>
                </a:solidFill>
                <a:latin typeface="League Spartan"/>
              </a:rPr>
              <a:t>Exploratory Data Analysis</a:t>
            </a:r>
          </a:p>
        </p:txBody>
      </p:sp>
      <p:sp>
        <p:nvSpPr>
          <p:cNvPr name="Freeform 8" id="8"/>
          <p:cNvSpPr/>
          <p:nvPr/>
        </p:nvSpPr>
        <p:spPr>
          <a:xfrm flipH="false" flipV="false" rot="0">
            <a:off x="1448156" y="2818268"/>
            <a:ext cx="15391689" cy="3871151"/>
          </a:xfrm>
          <a:custGeom>
            <a:avLst/>
            <a:gdLst/>
            <a:ahLst/>
            <a:cxnLst/>
            <a:rect r="r" b="b" t="t" l="l"/>
            <a:pathLst>
              <a:path h="3871151" w="15391689">
                <a:moveTo>
                  <a:pt x="0" y="0"/>
                </a:moveTo>
                <a:lnTo>
                  <a:pt x="15391688" y="0"/>
                </a:lnTo>
                <a:lnTo>
                  <a:pt x="15391688" y="3871151"/>
                </a:lnTo>
                <a:lnTo>
                  <a:pt x="0" y="3871151"/>
                </a:lnTo>
                <a:lnTo>
                  <a:pt x="0" y="0"/>
                </a:lnTo>
                <a:close/>
              </a:path>
            </a:pathLst>
          </a:custGeom>
          <a:blipFill>
            <a:blip r:embed="rId6"/>
            <a:stretch>
              <a:fillRect l="0" t="0" r="0" b="-770"/>
            </a:stretch>
          </a:blipFill>
        </p:spPr>
      </p:sp>
      <p:sp>
        <p:nvSpPr>
          <p:cNvPr name="TextBox 9" id="9"/>
          <p:cNvSpPr txBox="true"/>
          <p:nvPr/>
        </p:nvSpPr>
        <p:spPr>
          <a:xfrm rot="0">
            <a:off x="3177443" y="7296150"/>
            <a:ext cx="11822274" cy="2660332"/>
          </a:xfrm>
          <a:prstGeom prst="rect">
            <a:avLst/>
          </a:prstGeom>
        </p:spPr>
        <p:txBody>
          <a:bodyPr anchor="t" rtlCol="false" tIns="0" lIns="0" bIns="0" rIns="0">
            <a:spAutoFit/>
          </a:bodyPr>
          <a:lstStyle/>
          <a:p>
            <a:pPr algn="ctr">
              <a:lnSpc>
                <a:spcPts val="2632"/>
              </a:lnSpc>
              <a:spcBef>
                <a:spcPct val="0"/>
              </a:spcBef>
            </a:pPr>
            <a:r>
              <a:rPr lang="en-US" sz="2025" spc="101">
                <a:solidFill>
                  <a:srgbClr val="334C8A"/>
                </a:solidFill>
                <a:latin typeface="Sanchez"/>
              </a:rPr>
              <a:t>Berdasarkan grafik di atas terlihat bahwa pada label positif didominasi oleh data dengan jumlah 20 kata yang berjumlah 1200 data.</a:t>
            </a:r>
          </a:p>
          <a:p>
            <a:pPr algn="ctr">
              <a:lnSpc>
                <a:spcPts val="2632"/>
              </a:lnSpc>
              <a:spcBef>
                <a:spcPct val="0"/>
              </a:spcBef>
            </a:pPr>
          </a:p>
          <a:p>
            <a:pPr algn="ctr">
              <a:lnSpc>
                <a:spcPts val="2632"/>
              </a:lnSpc>
              <a:spcBef>
                <a:spcPct val="0"/>
              </a:spcBef>
            </a:pPr>
            <a:r>
              <a:rPr lang="en-US" sz="2025" spc="101">
                <a:solidFill>
                  <a:srgbClr val="334C8A"/>
                </a:solidFill>
                <a:latin typeface="Sanchez"/>
              </a:rPr>
              <a:t>Pada label negatif didominasi oleh data dengan jumlah 10-15 kata yang berjumlah 800-900 data.</a:t>
            </a:r>
          </a:p>
          <a:p>
            <a:pPr algn="ctr">
              <a:lnSpc>
                <a:spcPts val="2632"/>
              </a:lnSpc>
              <a:spcBef>
                <a:spcPct val="0"/>
              </a:spcBef>
            </a:pPr>
          </a:p>
          <a:p>
            <a:pPr algn="ctr">
              <a:lnSpc>
                <a:spcPts val="2632"/>
              </a:lnSpc>
              <a:spcBef>
                <a:spcPct val="0"/>
              </a:spcBef>
            </a:pPr>
            <a:r>
              <a:rPr lang="en-US" sz="2025" spc="101">
                <a:solidFill>
                  <a:srgbClr val="334C8A"/>
                </a:solidFill>
                <a:latin typeface="Sanchez"/>
              </a:rPr>
              <a:t>Pada label netral didominasi oleh data dengan jumlah 1-10 kata yang berjumlah 400 data.</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4018976" cy="4018976"/>
          </a:xfrm>
          <a:custGeom>
            <a:avLst/>
            <a:gdLst/>
            <a:ahLst/>
            <a:cxnLst/>
            <a:rect r="r" b="b" t="t" l="l"/>
            <a:pathLst>
              <a:path h="4018976" w="4018976">
                <a:moveTo>
                  <a:pt x="0" y="0"/>
                </a:moveTo>
                <a:lnTo>
                  <a:pt x="4018976" y="0"/>
                </a:lnTo>
                <a:lnTo>
                  <a:pt x="4018976" y="4018976"/>
                </a:lnTo>
                <a:lnTo>
                  <a:pt x="0" y="401897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3" id="3"/>
          <p:cNvSpPr/>
          <p:nvPr/>
        </p:nvSpPr>
        <p:spPr>
          <a:xfrm flipV="true">
            <a:off x="4553126" y="1695163"/>
            <a:ext cx="10034237" cy="0"/>
          </a:xfrm>
          <a:prstGeom prst="line">
            <a:avLst/>
          </a:prstGeom>
          <a:ln cap="flat" w="95250">
            <a:solidFill>
              <a:srgbClr val="334C8A"/>
            </a:solidFill>
            <a:prstDash val="solid"/>
            <a:headEnd type="none" len="sm" w="sm"/>
            <a:tailEnd type="none" len="sm" w="sm"/>
          </a:ln>
        </p:spPr>
      </p:sp>
      <p:sp>
        <p:nvSpPr>
          <p:cNvPr name="TextBox 4" id="4"/>
          <p:cNvSpPr txBox="true"/>
          <p:nvPr/>
        </p:nvSpPr>
        <p:spPr>
          <a:xfrm rot="0">
            <a:off x="2104065" y="862890"/>
            <a:ext cx="14932358" cy="784648"/>
          </a:xfrm>
          <a:prstGeom prst="rect">
            <a:avLst/>
          </a:prstGeom>
        </p:spPr>
        <p:txBody>
          <a:bodyPr anchor="t" rtlCol="false" tIns="0" lIns="0" bIns="0" rIns="0">
            <a:spAutoFit/>
          </a:bodyPr>
          <a:lstStyle/>
          <a:p>
            <a:pPr algn="ctr">
              <a:lnSpc>
                <a:spcPts val="5807"/>
              </a:lnSpc>
            </a:pPr>
            <a:r>
              <a:rPr lang="en-US" sz="6113" spc="-305">
                <a:solidFill>
                  <a:srgbClr val="334C8A"/>
                </a:solidFill>
                <a:latin typeface="League Spartan"/>
              </a:rPr>
              <a:t>Exploratory Data Analysis</a:t>
            </a:r>
          </a:p>
        </p:txBody>
      </p:sp>
      <p:sp>
        <p:nvSpPr>
          <p:cNvPr name="Freeform 5" id="5"/>
          <p:cNvSpPr/>
          <p:nvPr/>
        </p:nvSpPr>
        <p:spPr>
          <a:xfrm flipH="false" flipV="false" rot="0">
            <a:off x="633947" y="1966461"/>
            <a:ext cx="17020106" cy="8320539"/>
          </a:xfrm>
          <a:custGeom>
            <a:avLst/>
            <a:gdLst/>
            <a:ahLst/>
            <a:cxnLst/>
            <a:rect r="r" b="b" t="t" l="l"/>
            <a:pathLst>
              <a:path h="8320539" w="17020106">
                <a:moveTo>
                  <a:pt x="0" y="0"/>
                </a:moveTo>
                <a:lnTo>
                  <a:pt x="17020106" y="0"/>
                </a:lnTo>
                <a:lnTo>
                  <a:pt x="17020106" y="8320539"/>
                </a:lnTo>
                <a:lnTo>
                  <a:pt x="0" y="8320539"/>
                </a:lnTo>
                <a:lnTo>
                  <a:pt x="0" y="0"/>
                </a:lnTo>
                <a:close/>
              </a:path>
            </a:pathLst>
          </a:custGeom>
          <a:blipFill>
            <a:blip r:embed="rId4"/>
            <a:stretch>
              <a:fillRect l="0" t="0" r="0" b="0"/>
            </a:stretch>
          </a:blipFill>
        </p:spPr>
      </p:sp>
      <p:sp>
        <p:nvSpPr>
          <p:cNvPr name="TextBox 6" id="6"/>
          <p:cNvSpPr txBox="true"/>
          <p:nvPr/>
        </p:nvSpPr>
        <p:spPr>
          <a:xfrm rot="0">
            <a:off x="7927628" y="2396073"/>
            <a:ext cx="1583931" cy="3118614"/>
          </a:xfrm>
          <a:prstGeom prst="rect">
            <a:avLst/>
          </a:prstGeom>
        </p:spPr>
        <p:txBody>
          <a:bodyPr anchor="t" rtlCol="false" tIns="0" lIns="0" bIns="0" rIns="0">
            <a:spAutoFit/>
          </a:bodyPr>
          <a:lstStyle/>
          <a:p>
            <a:pPr>
              <a:lnSpc>
                <a:spcPts val="2079"/>
              </a:lnSpc>
              <a:spcBef>
                <a:spcPct val="0"/>
              </a:spcBef>
            </a:pPr>
            <a:r>
              <a:rPr lang="en-US" sz="1485">
                <a:solidFill>
                  <a:srgbClr val="000000"/>
                </a:solidFill>
                <a:latin typeface="DM Sans"/>
              </a:rPr>
              <a:t>Top 10 Words dari semua data:</a:t>
            </a:r>
          </a:p>
          <a:p>
            <a:pPr>
              <a:lnSpc>
                <a:spcPts val="2079"/>
              </a:lnSpc>
              <a:spcBef>
                <a:spcPct val="0"/>
              </a:spcBef>
            </a:pPr>
            <a:r>
              <a:rPr lang="en-US" sz="1485">
                <a:solidFill>
                  <a:srgbClr val="000000"/>
                </a:solidFill>
                <a:latin typeface="DM Sans"/>
              </a:rPr>
              <a:t>[('nya', 12128),</a:t>
            </a:r>
          </a:p>
          <a:p>
            <a:pPr>
              <a:lnSpc>
                <a:spcPts val="2079"/>
              </a:lnSpc>
              <a:spcBef>
                <a:spcPct val="0"/>
              </a:spcBef>
            </a:pPr>
            <a:r>
              <a:rPr lang="en-US" sz="1485">
                <a:solidFill>
                  <a:srgbClr val="000000"/>
                </a:solidFill>
                <a:latin typeface="DM Sans"/>
              </a:rPr>
              <a:t>('yang', 8332),</a:t>
            </a:r>
          </a:p>
          <a:p>
            <a:pPr>
              <a:lnSpc>
                <a:spcPts val="2079"/>
              </a:lnSpc>
              <a:spcBef>
                <a:spcPct val="0"/>
              </a:spcBef>
            </a:pPr>
            <a:r>
              <a:rPr lang="en-US" sz="1485">
                <a:solidFill>
                  <a:srgbClr val="000000"/>
                </a:solidFill>
                <a:latin typeface="DM Sans"/>
              </a:rPr>
              <a:t>('dan', 7130),</a:t>
            </a:r>
          </a:p>
          <a:p>
            <a:pPr>
              <a:lnSpc>
                <a:spcPts val="2079"/>
              </a:lnSpc>
              <a:spcBef>
                <a:spcPct val="0"/>
              </a:spcBef>
            </a:pPr>
            <a:r>
              <a:rPr lang="en-US" sz="1485">
                <a:solidFill>
                  <a:srgbClr val="000000"/>
                </a:solidFill>
                <a:latin typeface="DM Sans"/>
              </a:rPr>
              <a:t>('di', 6950),</a:t>
            </a:r>
          </a:p>
          <a:p>
            <a:pPr>
              <a:lnSpc>
                <a:spcPts val="2079"/>
              </a:lnSpc>
              <a:spcBef>
                <a:spcPct val="0"/>
              </a:spcBef>
            </a:pPr>
            <a:r>
              <a:rPr lang="en-US" sz="1485">
                <a:solidFill>
                  <a:srgbClr val="000000"/>
                </a:solidFill>
                <a:latin typeface="DM Sans"/>
              </a:rPr>
              <a:t>('tidak', 3908),</a:t>
            </a:r>
          </a:p>
          <a:p>
            <a:pPr>
              <a:lnSpc>
                <a:spcPts val="2079"/>
              </a:lnSpc>
              <a:spcBef>
                <a:spcPct val="0"/>
              </a:spcBef>
            </a:pPr>
            <a:r>
              <a:rPr lang="en-US" sz="1485">
                <a:solidFill>
                  <a:srgbClr val="000000"/>
                </a:solidFill>
                <a:latin typeface="DM Sans"/>
              </a:rPr>
              <a:t>('saya', 3891),</a:t>
            </a:r>
          </a:p>
          <a:p>
            <a:pPr>
              <a:lnSpc>
                <a:spcPts val="2079"/>
              </a:lnSpc>
              <a:spcBef>
                <a:spcPct val="0"/>
              </a:spcBef>
            </a:pPr>
            <a:r>
              <a:rPr lang="en-US" sz="1485">
                <a:solidFill>
                  <a:srgbClr val="000000"/>
                </a:solidFill>
                <a:latin typeface="DM Sans"/>
              </a:rPr>
              <a:t>('dengan', 3593),</a:t>
            </a:r>
          </a:p>
          <a:p>
            <a:pPr>
              <a:lnSpc>
                <a:spcPts val="2079"/>
              </a:lnSpc>
              <a:spcBef>
                <a:spcPct val="0"/>
              </a:spcBef>
            </a:pPr>
            <a:r>
              <a:rPr lang="en-US" sz="1485">
                <a:solidFill>
                  <a:srgbClr val="000000"/>
                </a:solidFill>
                <a:latin typeface="DM Sans"/>
              </a:rPr>
              <a:t>('enak', 3373),</a:t>
            </a:r>
          </a:p>
          <a:p>
            <a:pPr>
              <a:lnSpc>
                <a:spcPts val="2079"/>
              </a:lnSpc>
              <a:spcBef>
                <a:spcPct val="0"/>
              </a:spcBef>
            </a:pPr>
            <a:r>
              <a:rPr lang="en-US" sz="1485">
                <a:solidFill>
                  <a:srgbClr val="000000"/>
                </a:solidFill>
                <a:latin typeface="DM Sans"/>
              </a:rPr>
              <a:t>('makanan', 3213),</a:t>
            </a:r>
          </a:p>
          <a:p>
            <a:pPr>
              <a:lnSpc>
                <a:spcPts val="2079"/>
              </a:lnSpc>
              <a:spcBef>
                <a:spcPct val="0"/>
              </a:spcBef>
            </a:pPr>
            <a:r>
              <a:rPr lang="en-US" sz="1485">
                <a:solidFill>
                  <a:srgbClr val="000000"/>
                </a:solidFill>
                <a:latin typeface="DM Sans"/>
              </a:rPr>
              <a:t>('ini', 3192)]</a:t>
            </a:r>
          </a:p>
        </p:txBody>
      </p:sp>
      <p:sp>
        <p:nvSpPr>
          <p:cNvPr name="TextBox 7" id="7"/>
          <p:cNvSpPr txBox="true"/>
          <p:nvPr/>
        </p:nvSpPr>
        <p:spPr>
          <a:xfrm rot="0">
            <a:off x="10005917" y="2360151"/>
            <a:ext cx="1649016" cy="3190458"/>
          </a:xfrm>
          <a:prstGeom prst="rect">
            <a:avLst/>
          </a:prstGeom>
        </p:spPr>
        <p:txBody>
          <a:bodyPr anchor="t" rtlCol="false" tIns="0" lIns="0" bIns="0" rIns="0">
            <a:spAutoFit/>
          </a:bodyPr>
          <a:lstStyle/>
          <a:p>
            <a:pPr>
              <a:lnSpc>
                <a:spcPts val="2123"/>
              </a:lnSpc>
              <a:spcBef>
                <a:spcPct val="0"/>
              </a:spcBef>
            </a:pPr>
            <a:r>
              <a:rPr lang="en-US" sz="1516">
                <a:solidFill>
                  <a:srgbClr val="000000"/>
                </a:solidFill>
                <a:latin typeface="DM Sans"/>
              </a:rPr>
              <a:t>Top 10 Words dari </a:t>
            </a:r>
          </a:p>
          <a:p>
            <a:pPr>
              <a:lnSpc>
                <a:spcPts val="2123"/>
              </a:lnSpc>
              <a:spcBef>
                <a:spcPct val="0"/>
              </a:spcBef>
            </a:pPr>
            <a:r>
              <a:rPr lang="en-US" sz="1516">
                <a:solidFill>
                  <a:srgbClr val="000000"/>
                </a:solidFill>
                <a:latin typeface="DM Sans"/>
              </a:rPr>
              <a:t>data label positif:</a:t>
            </a:r>
          </a:p>
          <a:p>
            <a:pPr>
              <a:lnSpc>
                <a:spcPts val="2123"/>
              </a:lnSpc>
              <a:spcBef>
                <a:spcPct val="0"/>
              </a:spcBef>
            </a:pPr>
            <a:r>
              <a:rPr lang="en-US" sz="1516">
                <a:solidFill>
                  <a:srgbClr val="000000"/>
                </a:solidFill>
                <a:latin typeface="DM Sans"/>
              </a:rPr>
              <a:t>[('nya', 9866), </a:t>
            </a:r>
          </a:p>
          <a:p>
            <a:pPr>
              <a:lnSpc>
                <a:spcPts val="2123"/>
              </a:lnSpc>
              <a:spcBef>
                <a:spcPct val="0"/>
              </a:spcBef>
            </a:pPr>
            <a:r>
              <a:rPr lang="en-US" sz="1516">
                <a:solidFill>
                  <a:srgbClr val="000000"/>
                </a:solidFill>
                <a:latin typeface="DM Sans"/>
              </a:rPr>
              <a:t>('yang', 6615),</a:t>
            </a:r>
          </a:p>
          <a:p>
            <a:pPr>
              <a:lnSpc>
                <a:spcPts val="2123"/>
              </a:lnSpc>
              <a:spcBef>
                <a:spcPct val="0"/>
              </a:spcBef>
            </a:pPr>
            <a:r>
              <a:rPr lang="en-US" sz="1516">
                <a:solidFill>
                  <a:srgbClr val="000000"/>
                </a:solidFill>
                <a:latin typeface="DM Sans"/>
              </a:rPr>
              <a:t>('dan', 5807),</a:t>
            </a:r>
          </a:p>
          <a:p>
            <a:pPr>
              <a:lnSpc>
                <a:spcPts val="2123"/>
              </a:lnSpc>
              <a:spcBef>
                <a:spcPct val="0"/>
              </a:spcBef>
            </a:pPr>
            <a:r>
              <a:rPr lang="en-US" sz="1516">
                <a:solidFill>
                  <a:srgbClr val="000000"/>
                </a:solidFill>
                <a:latin typeface="DM Sans"/>
              </a:rPr>
              <a:t>('di', 5582), </a:t>
            </a:r>
          </a:p>
          <a:p>
            <a:pPr>
              <a:lnSpc>
                <a:spcPts val="2123"/>
              </a:lnSpc>
              <a:spcBef>
                <a:spcPct val="0"/>
              </a:spcBef>
            </a:pPr>
            <a:r>
              <a:rPr lang="en-US" sz="1516">
                <a:solidFill>
                  <a:srgbClr val="000000"/>
                </a:solidFill>
                <a:latin typeface="DM Sans"/>
              </a:rPr>
              <a:t>('enak', 3142), </a:t>
            </a:r>
          </a:p>
          <a:p>
            <a:pPr>
              <a:lnSpc>
                <a:spcPts val="2123"/>
              </a:lnSpc>
              <a:spcBef>
                <a:spcPct val="0"/>
              </a:spcBef>
            </a:pPr>
            <a:r>
              <a:rPr lang="en-US" sz="1516">
                <a:solidFill>
                  <a:srgbClr val="000000"/>
                </a:solidFill>
                <a:latin typeface="DM Sans"/>
              </a:rPr>
              <a:t>('dengan', 2897), </a:t>
            </a:r>
          </a:p>
          <a:p>
            <a:pPr>
              <a:lnSpc>
                <a:spcPts val="2123"/>
              </a:lnSpc>
              <a:spcBef>
                <a:spcPct val="0"/>
              </a:spcBef>
            </a:pPr>
            <a:r>
              <a:rPr lang="en-US" sz="1516">
                <a:solidFill>
                  <a:srgbClr val="000000"/>
                </a:solidFill>
                <a:latin typeface="DM Sans"/>
              </a:rPr>
              <a:t>('tempat', 2874), </a:t>
            </a:r>
          </a:p>
          <a:p>
            <a:pPr>
              <a:lnSpc>
                <a:spcPts val="2123"/>
              </a:lnSpc>
              <a:spcBef>
                <a:spcPct val="0"/>
              </a:spcBef>
            </a:pPr>
            <a:r>
              <a:rPr lang="en-US" sz="1516">
                <a:solidFill>
                  <a:srgbClr val="000000"/>
                </a:solidFill>
                <a:latin typeface="DM Sans"/>
              </a:rPr>
              <a:t>('makanan', 2857), </a:t>
            </a:r>
          </a:p>
          <a:p>
            <a:pPr>
              <a:lnSpc>
                <a:spcPts val="2123"/>
              </a:lnSpc>
              <a:spcBef>
                <a:spcPct val="0"/>
              </a:spcBef>
            </a:pPr>
            <a:r>
              <a:rPr lang="en-US" sz="1516">
                <a:solidFill>
                  <a:srgbClr val="000000"/>
                </a:solidFill>
                <a:latin typeface="DM Sans"/>
              </a:rPr>
              <a:t>('saya', 2805), </a:t>
            </a:r>
          </a:p>
          <a:p>
            <a:pPr>
              <a:lnSpc>
                <a:spcPts val="2123"/>
              </a:lnSpc>
              <a:spcBef>
                <a:spcPct val="0"/>
              </a:spcBef>
            </a:pPr>
            <a:r>
              <a:rPr lang="en-US" sz="1516">
                <a:solidFill>
                  <a:srgbClr val="000000"/>
                </a:solidFill>
                <a:latin typeface="DM Sans"/>
              </a:rPr>
              <a:t>('untuk', 2454)]</a:t>
            </a:r>
          </a:p>
        </p:txBody>
      </p:sp>
      <p:sp>
        <p:nvSpPr>
          <p:cNvPr name="TextBox 8" id="8"/>
          <p:cNvSpPr txBox="true"/>
          <p:nvPr/>
        </p:nvSpPr>
        <p:spPr>
          <a:xfrm rot="0">
            <a:off x="12378230" y="2314288"/>
            <a:ext cx="1996150" cy="3200399"/>
          </a:xfrm>
          <a:prstGeom prst="rect">
            <a:avLst/>
          </a:prstGeom>
        </p:spPr>
        <p:txBody>
          <a:bodyPr anchor="t" rtlCol="false" tIns="0" lIns="0" bIns="0" rIns="0">
            <a:spAutoFit/>
          </a:bodyPr>
          <a:lstStyle/>
          <a:p>
            <a:pPr>
              <a:lnSpc>
                <a:spcPts val="2100"/>
              </a:lnSpc>
              <a:spcBef>
                <a:spcPct val="0"/>
              </a:spcBef>
            </a:pPr>
            <a:r>
              <a:rPr lang="en-US" sz="1500">
                <a:solidFill>
                  <a:srgbClr val="000000"/>
                </a:solidFill>
                <a:latin typeface="DM Sans"/>
              </a:rPr>
              <a:t>Top 10 Words dari </a:t>
            </a:r>
          </a:p>
          <a:p>
            <a:pPr>
              <a:lnSpc>
                <a:spcPts val="2100"/>
              </a:lnSpc>
              <a:spcBef>
                <a:spcPct val="0"/>
              </a:spcBef>
            </a:pPr>
            <a:r>
              <a:rPr lang="en-US" sz="1500">
                <a:solidFill>
                  <a:srgbClr val="000000"/>
                </a:solidFill>
                <a:latin typeface="DM Sans"/>
              </a:rPr>
              <a:t>data label negatif :</a:t>
            </a:r>
          </a:p>
          <a:p>
            <a:pPr>
              <a:lnSpc>
                <a:spcPts val="2100"/>
              </a:lnSpc>
              <a:spcBef>
                <a:spcPct val="0"/>
              </a:spcBef>
            </a:pPr>
            <a:r>
              <a:rPr lang="en-US" sz="1500">
                <a:solidFill>
                  <a:srgbClr val="000000"/>
                </a:solidFill>
                <a:latin typeface="DM Sans"/>
              </a:rPr>
              <a:t>[('nya', 2078), </a:t>
            </a:r>
          </a:p>
          <a:p>
            <a:pPr>
              <a:lnSpc>
                <a:spcPts val="2100"/>
              </a:lnSpc>
              <a:spcBef>
                <a:spcPct val="0"/>
              </a:spcBef>
            </a:pPr>
            <a:r>
              <a:rPr lang="en-US" sz="1500">
                <a:solidFill>
                  <a:srgbClr val="000000"/>
                </a:solidFill>
                <a:latin typeface="DM Sans"/>
              </a:rPr>
              <a:t>('tidak', 1732), </a:t>
            </a:r>
          </a:p>
          <a:p>
            <a:pPr>
              <a:lnSpc>
                <a:spcPts val="2100"/>
              </a:lnSpc>
              <a:spcBef>
                <a:spcPct val="0"/>
              </a:spcBef>
            </a:pPr>
            <a:r>
              <a:rPr lang="en-US" sz="1500">
                <a:solidFill>
                  <a:srgbClr val="000000"/>
                </a:solidFill>
                <a:latin typeface="DM Sans"/>
              </a:rPr>
              <a:t>('yang', 1531), </a:t>
            </a:r>
          </a:p>
          <a:p>
            <a:pPr>
              <a:lnSpc>
                <a:spcPts val="2100"/>
              </a:lnSpc>
              <a:spcBef>
                <a:spcPct val="0"/>
              </a:spcBef>
            </a:pPr>
            <a:r>
              <a:rPr lang="en-US" sz="1500">
                <a:solidFill>
                  <a:srgbClr val="000000"/>
                </a:solidFill>
                <a:latin typeface="DM Sans"/>
              </a:rPr>
              <a:t>('dan', 1129),</a:t>
            </a:r>
          </a:p>
          <a:p>
            <a:pPr>
              <a:lnSpc>
                <a:spcPts val="2100"/>
              </a:lnSpc>
              <a:spcBef>
                <a:spcPct val="0"/>
              </a:spcBef>
            </a:pPr>
            <a:r>
              <a:rPr lang="en-US" sz="1500">
                <a:solidFill>
                  <a:srgbClr val="000000"/>
                </a:solidFill>
                <a:latin typeface="DM Sans"/>
              </a:rPr>
              <a:t>('di', 1063),</a:t>
            </a:r>
          </a:p>
          <a:p>
            <a:pPr>
              <a:lnSpc>
                <a:spcPts val="2100"/>
              </a:lnSpc>
              <a:spcBef>
                <a:spcPct val="0"/>
              </a:spcBef>
            </a:pPr>
            <a:r>
              <a:rPr lang="en-US" sz="1500">
                <a:solidFill>
                  <a:srgbClr val="000000"/>
                </a:solidFill>
                <a:latin typeface="DM Sans"/>
              </a:rPr>
              <a:t>('saya', 967),</a:t>
            </a:r>
          </a:p>
          <a:p>
            <a:pPr>
              <a:lnSpc>
                <a:spcPts val="2100"/>
              </a:lnSpc>
              <a:spcBef>
                <a:spcPct val="0"/>
              </a:spcBef>
            </a:pPr>
            <a:r>
              <a:rPr lang="en-US" sz="1500">
                <a:solidFill>
                  <a:srgbClr val="000000"/>
                </a:solidFill>
                <a:latin typeface="DM Sans"/>
              </a:rPr>
              <a:t>('ini', 694),</a:t>
            </a:r>
          </a:p>
          <a:p>
            <a:pPr>
              <a:lnSpc>
                <a:spcPts val="2100"/>
              </a:lnSpc>
              <a:spcBef>
                <a:spcPct val="0"/>
              </a:spcBef>
            </a:pPr>
            <a:r>
              <a:rPr lang="en-US" sz="1500">
                <a:solidFill>
                  <a:srgbClr val="000000"/>
                </a:solidFill>
                <a:latin typeface="DM Sans"/>
              </a:rPr>
              <a:t>('saja', 593), </a:t>
            </a:r>
          </a:p>
          <a:p>
            <a:pPr>
              <a:lnSpc>
                <a:spcPts val="2100"/>
              </a:lnSpc>
              <a:spcBef>
                <a:spcPct val="0"/>
              </a:spcBef>
            </a:pPr>
            <a:r>
              <a:rPr lang="en-US" sz="1500">
                <a:solidFill>
                  <a:srgbClr val="000000"/>
                </a:solidFill>
                <a:latin typeface="DM Sans"/>
              </a:rPr>
              <a:t>('dengan', 575), </a:t>
            </a:r>
          </a:p>
          <a:p>
            <a:pPr>
              <a:lnSpc>
                <a:spcPts val="2100"/>
              </a:lnSpc>
              <a:spcBef>
                <a:spcPct val="0"/>
              </a:spcBef>
            </a:pPr>
            <a:r>
              <a:rPr lang="en-US" sz="1500">
                <a:solidFill>
                  <a:srgbClr val="000000"/>
                </a:solidFill>
                <a:latin typeface="DM Sans"/>
              </a:rPr>
              <a:t>('itu', 550)]</a:t>
            </a:r>
          </a:p>
        </p:txBody>
      </p:sp>
      <p:sp>
        <p:nvSpPr>
          <p:cNvPr name="TextBox 9" id="9"/>
          <p:cNvSpPr txBox="true"/>
          <p:nvPr/>
        </p:nvSpPr>
        <p:spPr>
          <a:xfrm rot="0">
            <a:off x="14605687" y="2314288"/>
            <a:ext cx="1626052" cy="3200399"/>
          </a:xfrm>
          <a:prstGeom prst="rect">
            <a:avLst/>
          </a:prstGeom>
        </p:spPr>
        <p:txBody>
          <a:bodyPr anchor="t" rtlCol="false" tIns="0" lIns="0" bIns="0" rIns="0">
            <a:spAutoFit/>
          </a:bodyPr>
          <a:lstStyle/>
          <a:p>
            <a:pPr>
              <a:lnSpc>
                <a:spcPts val="2101"/>
              </a:lnSpc>
              <a:spcBef>
                <a:spcPct val="0"/>
              </a:spcBef>
            </a:pPr>
            <a:r>
              <a:rPr lang="en-US" sz="1501">
                <a:solidFill>
                  <a:srgbClr val="000000"/>
                </a:solidFill>
                <a:latin typeface="DM Sans"/>
              </a:rPr>
              <a:t>Top 10 Words dari label netral :</a:t>
            </a:r>
          </a:p>
          <a:p>
            <a:pPr>
              <a:lnSpc>
                <a:spcPts val="2101"/>
              </a:lnSpc>
              <a:spcBef>
                <a:spcPct val="0"/>
              </a:spcBef>
            </a:pPr>
            <a:r>
              <a:rPr lang="en-US" sz="1501">
                <a:solidFill>
                  <a:srgbClr val="000000"/>
                </a:solidFill>
                <a:latin typeface="DM Sans"/>
              </a:rPr>
              <a:t>[('di', 305),</a:t>
            </a:r>
          </a:p>
          <a:p>
            <a:pPr>
              <a:lnSpc>
                <a:spcPts val="2101"/>
              </a:lnSpc>
              <a:spcBef>
                <a:spcPct val="0"/>
              </a:spcBef>
            </a:pPr>
            <a:r>
              <a:rPr lang="en-US" sz="1501">
                <a:solidFill>
                  <a:srgbClr val="000000"/>
                </a:solidFill>
                <a:latin typeface="DM Sans"/>
              </a:rPr>
              <a:t>('dan', 194), </a:t>
            </a:r>
          </a:p>
          <a:p>
            <a:pPr>
              <a:lnSpc>
                <a:spcPts val="2101"/>
              </a:lnSpc>
              <a:spcBef>
                <a:spcPct val="0"/>
              </a:spcBef>
            </a:pPr>
            <a:r>
              <a:rPr lang="en-US" sz="1501">
                <a:solidFill>
                  <a:srgbClr val="000000"/>
                </a:solidFill>
                <a:latin typeface="DM Sans"/>
              </a:rPr>
              <a:t>('yang', 186), </a:t>
            </a:r>
          </a:p>
          <a:p>
            <a:pPr>
              <a:lnSpc>
                <a:spcPts val="2101"/>
              </a:lnSpc>
              <a:spcBef>
                <a:spcPct val="0"/>
              </a:spcBef>
            </a:pPr>
            <a:r>
              <a:rPr lang="en-US" sz="1501">
                <a:solidFill>
                  <a:srgbClr val="000000"/>
                </a:solidFill>
                <a:latin typeface="DM Sans"/>
              </a:rPr>
              <a:t>('nya', 184), ('untuk', 135), ('dengan', 121), ('saya', 119), ('demokrat', 90), ('ke', 81),</a:t>
            </a:r>
          </a:p>
          <a:p>
            <a:pPr>
              <a:lnSpc>
                <a:spcPts val="2101"/>
              </a:lnSpc>
              <a:spcBef>
                <a:spcPct val="0"/>
              </a:spcBef>
            </a:pPr>
            <a:r>
              <a:rPr lang="en-US" sz="1501">
                <a:solidFill>
                  <a:srgbClr val="000000"/>
                </a:solidFill>
                <a:latin typeface="DM Sans"/>
              </a:rPr>
              <a:t>('tidak', 79)]</a:t>
            </a:r>
          </a:p>
        </p:txBody>
      </p:sp>
      <p:sp>
        <p:nvSpPr>
          <p:cNvPr name="TextBox 10" id="10"/>
          <p:cNvSpPr txBox="true"/>
          <p:nvPr/>
        </p:nvSpPr>
        <p:spPr>
          <a:xfrm rot="0">
            <a:off x="10584809" y="1947411"/>
            <a:ext cx="2140248" cy="370522"/>
          </a:xfrm>
          <a:prstGeom prst="rect">
            <a:avLst/>
          </a:prstGeom>
        </p:spPr>
        <p:txBody>
          <a:bodyPr anchor="t" rtlCol="false" tIns="0" lIns="0" bIns="0" rIns="0">
            <a:spAutoFit/>
          </a:bodyPr>
          <a:lstStyle/>
          <a:p>
            <a:pPr algn="ctr">
              <a:lnSpc>
                <a:spcPts val="3022"/>
              </a:lnSpc>
              <a:spcBef>
                <a:spcPct val="0"/>
              </a:spcBef>
            </a:pPr>
            <a:r>
              <a:rPr lang="en-US" sz="2325" spc="116">
                <a:solidFill>
                  <a:srgbClr val="000000"/>
                </a:solidFill>
                <a:latin typeface="Sanchez"/>
              </a:rPr>
              <a:t>Bag of Words</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true" rot="-5400000">
            <a:off x="-1883664" y="4915483"/>
            <a:ext cx="7315200" cy="3547872"/>
          </a:xfrm>
          <a:custGeom>
            <a:avLst/>
            <a:gdLst/>
            <a:ahLst/>
            <a:cxnLst/>
            <a:rect r="r" b="b" t="t" l="l"/>
            <a:pathLst>
              <a:path h="3547872" w="7315200">
                <a:moveTo>
                  <a:pt x="0" y="3547872"/>
                </a:moveTo>
                <a:lnTo>
                  <a:pt x="7315200" y="3547872"/>
                </a:lnTo>
                <a:lnTo>
                  <a:pt x="7315200" y="0"/>
                </a:lnTo>
                <a:lnTo>
                  <a:pt x="0" y="0"/>
                </a:lnTo>
                <a:lnTo>
                  <a:pt x="0" y="3547872"/>
                </a:lnTo>
                <a:close/>
              </a:path>
            </a:pathLst>
          </a:custGeom>
          <a:blipFill>
            <a:blip r:embed="rId2">
              <a:alphaModFix amt="65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5400000">
            <a:off x="12856464" y="1883664"/>
            <a:ext cx="7315200" cy="3547872"/>
          </a:xfrm>
          <a:custGeom>
            <a:avLst/>
            <a:gdLst/>
            <a:ahLst/>
            <a:cxnLst/>
            <a:rect r="r" b="b" t="t" l="l"/>
            <a:pathLst>
              <a:path h="3547872" w="7315200">
                <a:moveTo>
                  <a:pt x="0" y="0"/>
                </a:moveTo>
                <a:lnTo>
                  <a:pt x="7315200" y="0"/>
                </a:lnTo>
                <a:lnTo>
                  <a:pt x="7315200" y="3547872"/>
                </a:lnTo>
                <a:lnTo>
                  <a:pt x="0" y="3547872"/>
                </a:lnTo>
                <a:lnTo>
                  <a:pt x="0" y="0"/>
                </a:lnTo>
                <a:close/>
              </a:path>
            </a:pathLst>
          </a:custGeom>
          <a:blipFill>
            <a:blip r:embed="rId2">
              <a:alphaModFix amt="65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0" y="0"/>
            <a:ext cx="4018976" cy="4018976"/>
          </a:xfrm>
          <a:custGeom>
            <a:avLst/>
            <a:gdLst/>
            <a:ahLst/>
            <a:cxnLst/>
            <a:rect r="r" b="b" t="t" l="l"/>
            <a:pathLst>
              <a:path h="4018976" w="4018976">
                <a:moveTo>
                  <a:pt x="0" y="0"/>
                </a:moveTo>
                <a:lnTo>
                  <a:pt x="4018976" y="0"/>
                </a:lnTo>
                <a:lnTo>
                  <a:pt x="4018976" y="4018976"/>
                </a:lnTo>
                <a:lnTo>
                  <a:pt x="0" y="401897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true" flipV="true" rot="0">
            <a:off x="14269024" y="6268024"/>
            <a:ext cx="4018976" cy="4018976"/>
          </a:xfrm>
          <a:custGeom>
            <a:avLst/>
            <a:gdLst/>
            <a:ahLst/>
            <a:cxnLst/>
            <a:rect r="r" b="b" t="t" l="l"/>
            <a:pathLst>
              <a:path h="4018976" w="4018976">
                <a:moveTo>
                  <a:pt x="4018976" y="4018976"/>
                </a:moveTo>
                <a:lnTo>
                  <a:pt x="0" y="4018976"/>
                </a:lnTo>
                <a:lnTo>
                  <a:pt x="0" y="0"/>
                </a:lnTo>
                <a:lnTo>
                  <a:pt x="4018976" y="0"/>
                </a:lnTo>
                <a:lnTo>
                  <a:pt x="4018976" y="4018976"/>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AutoShape 6" id="6"/>
          <p:cNvSpPr/>
          <p:nvPr/>
        </p:nvSpPr>
        <p:spPr>
          <a:xfrm flipV="true">
            <a:off x="4553126" y="2057113"/>
            <a:ext cx="10034237" cy="0"/>
          </a:xfrm>
          <a:prstGeom prst="line">
            <a:avLst/>
          </a:prstGeom>
          <a:ln cap="flat" w="95250">
            <a:solidFill>
              <a:srgbClr val="334C8A"/>
            </a:solidFill>
            <a:prstDash val="solid"/>
            <a:headEnd type="none" len="sm" w="sm"/>
            <a:tailEnd type="none" len="sm" w="sm"/>
          </a:ln>
        </p:spPr>
      </p:sp>
      <p:sp>
        <p:nvSpPr>
          <p:cNvPr name="TextBox 7" id="7"/>
          <p:cNvSpPr txBox="true"/>
          <p:nvPr/>
        </p:nvSpPr>
        <p:spPr>
          <a:xfrm rot="0">
            <a:off x="2104065" y="1224840"/>
            <a:ext cx="14932358" cy="784648"/>
          </a:xfrm>
          <a:prstGeom prst="rect">
            <a:avLst/>
          </a:prstGeom>
        </p:spPr>
        <p:txBody>
          <a:bodyPr anchor="t" rtlCol="false" tIns="0" lIns="0" bIns="0" rIns="0">
            <a:spAutoFit/>
          </a:bodyPr>
          <a:lstStyle/>
          <a:p>
            <a:pPr algn="ctr">
              <a:lnSpc>
                <a:spcPts val="5807"/>
              </a:lnSpc>
            </a:pPr>
            <a:r>
              <a:rPr lang="en-US" sz="6113" spc="-305">
                <a:solidFill>
                  <a:srgbClr val="334C8A"/>
                </a:solidFill>
                <a:latin typeface="League Spartan"/>
              </a:rPr>
              <a:t>Exploratory Data Analysis</a:t>
            </a:r>
          </a:p>
        </p:txBody>
      </p:sp>
      <p:sp>
        <p:nvSpPr>
          <p:cNvPr name="Freeform 8" id="8"/>
          <p:cNvSpPr/>
          <p:nvPr/>
        </p:nvSpPr>
        <p:spPr>
          <a:xfrm flipH="false" flipV="false" rot="0">
            <a:off x="2607664" y="2351598"/>
            <a:ext cx="13319328" cy="5689160"/>
          </a:xfrm>
          <a:custGeom>
            <a:avLst/>
            <a:gdLst/>
            <a:ahLst/>
            <a:cxnLst/>
            <a:rect r="r" b="b" t="t" l="l"/>
            <a:pathLst>
              <a:path h="5689160" w="13319328">
                <a:moveTo>
                  <a:pt x="0" y="0"/>
                </a:moveTo>
                <a:lnTo>
                  <a:pt x="13319329" y="0"/>
                </a:lnTo>
                <a:lnTo>
                  <a:pt x="13319329" y="5689160"/>
                </a:lnTo>
                <a:lnTo>
                  <a:pt x="0" y="5689160"/>
                </a:lnTo>
                <a:lnTo>
                  <a:pt x="0" y="0"/>
                </a:lnTo>
                <a:close/>
              </a:path>
            </a:pathLst>
          </a:custGeom>
          <a:blipFill>
            <a:blip r:embed="rId6"/>
            <a:stretch>
              <a:fillRect l="0" t="0" r="0" b="0"/>
            </a:stretch>
          </a:blipFill>
        </p:spPr>
      </p:sp>
      <p:sp>
        <p:nvSpPr>
          <p:cNvPr name="TextBox 9" id="9"/>
          <p:cNvSpPr txBox="true"/>
          <p:nvPr/>
        </p:nvSpPr>
        <p:spPr>
          <a:xfrm rot="0">
            <a:off x="7670403" y="8021708"/>
            <a:ext cx="3799681" cy="370522"/>
          </a:xfrm>
          <a:prstGeom prst="rect">
            <a:avLst/>
          </a:prstGeom>
        </p:spPr>
        <p:txBody>
          <a:bodyPr anchor="t" rtlCol="false" tIns="0" lIns="0" bIns="0" rIns="0">
            <a:spAutoFit/>
          </a:bodyPr>
          <a:lstStyle/>
          <a:p>
            <a:pPr algn="ctr">
              <a:lnSpc>
                <a:spcPts val="3022"/>
              </a:lnSpc>
              <a:spcBef>
                <a:spcPct val="0"/>
              </a:spcBef>
            </a:pPr>
            <a:r>
              <a:rPr lang="en-US" sz="2325" spc="116">
                <a:solidFill>
                  <a:srgbClr val="334C8A"/>
                </a:solidFill>
                <a:latin typeface="Sanchez"/>
              </a:rPr>
              <a:t>BIVARIATE ANALYSIS</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334C8A"/>
        </a:solidFill>
      </p:bgPr>
    </p:bg>
    <p:spTree>
      <p:nvGrpSpPr>
        <p:cNvPr id="1" name=""/>
        <p:cNvGrpSpPr/>
        <p:nvPr/>
      </p:nvGrpSpPr>
      <p:grpSpPr>
        <a:xfrm>
          <a:off x="0" y="0"/>
          <a:ext cx="0" cy="0"/>
          <a:chOff x="0" y="0"/>
          <a:chExt cx="0" cy="0"/>
        </a:xfrm>
      </p:grpSpPr>
      <p:sp>
        <p:nvSpPr>
          <p:cNvPr name="Freeform 2" id="2"/>
          <p:cNvSpPr/>
          <p:nvPr/>
        </p:nvSpPr>
        <p:spPr>
          <a:xfrm flipH="false" flipV="false" rot="0">
            <a:off x="5434540" y="2677579"/>
            <a:ext cx="7609421" cy="7609421"/>
          </a:xfrm>
          <a:custGeom>
            <a:avLst/>
            <a:gdLst/>
            <a:ahLst/>
            <a:cxnLst/>
            <a:rect r="r" b="b" t="t" l="l"/>
            <a:pathLst>
              <a:path h="7609421" w="7609421">
                <a:moveTo>
                  <a:pt x="0" y="0"/>
                </a:moveTo>
                <a:lnTo>
                  <a:pt x="7609420" y="0"/>
                </a:lnTo>
                <a:lnTo>
                  <a:pt x="7609420" y="7609421"/>
                </a:lnTo>
                <a:lnTo>
                  <a:pt x="0" y="760942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true" rot="0">
            <a:off x="14269024" y="6268024"/>
            <a:ext cx="4018976" cy="4018976"/>
          </a:xfrm>
          <a:custGeom>
            <a:avLst/>
            <a:gdLst/>
            <a:ahLst/>
            <a:cxnLst/>
            <a:rect r="r" b="b" t="t" l="l"/>
            <a:pathLst>
              <a:path h="4018976" w="4018976">
                <a:moveTo>
                  <a:pt x="4018976" y="4018976"/>
                </a:moveTo>
                <a:lnTo>
                  <a:pt x="0" y="4018976"/>
                </a:lnTo>
                <a:lnTo>
                  <a:pt x="0" y="0"/>
                </a:lnTo>
                <a:lnTo>
                  <a:pt x="4018976" y="0"/>
                </a:lnTo>
                <a:lnTo>
                  <a:pt x="4018976" y="4018976"/>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true" rot="-5400000">
            <a:off x="-2648902" y="2648903"/>
            <a:ext cx="10287000" cy="4989195"/>
          </a:xfrm>
          <a:custGeom>
            <a:avLst/>
            <a:gdLst/>
            <a:ahLst/>
            <a:cxnLst/>
            <a:rect r="r" b="b" t="t" l="l"/>
            <a:pathLst>
              <a:path h="4989195" w="10287000">
                <a:moveTo>
                  <a:pt x="0" y="4989194"/>
                </a:moveTo>
                <a:lnTo>
                  <a:pt x="10287000" y="4989194"/>
                </a:lnTo>
                <a:lnTo>
                  <a:pt x="10287000" y="0"/>
                </a:lnTo>
                <a:lnTo>
                  <a:pt x="0" y="0"/>
                </a:lnTo>
                <a:lnTo>
                  <a:pt x="0" y="4989194"/>
                </a:lnTo>
                <a:close/>
              </a:path>
            </a:pathLst>
          </a:custGeom>
          <a:blipFill>
            <a:blip r:embed="rId6">
              <a:alphaModFix amt="65000"/>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5400000">
            <a:off x="10649902" y="2648902"/>
            <a:ext cx="10287000" cy="4989195"/>
          </a:xfrm>
          <a:custGeom>
            <a:avLst/>
            <a:gdLst/>
            <a:ahLst/>
            <a:cxnLst/>
            <a:rect r="r" b="b" t="t" l="l"/>
            <a:pathLst>
              <a:path h="4989195" w="10287000">
                <a:moveTo>
                  <a:pt x="0" y="0"/>
                </a:moveTo>
                <a:lnTo>
                  <a:pt x="10287001" y="0"/>
                </a:lnTo>
                <a:lnTo>
                  <a:pt x="10287001" y="4989195"/>
                </a:lnTo>
                <a:lnTo>
                  <a:pt x="0" y="4989195"/>
                </a:lnTo>
                <a:lnTo>
                  <a:pt x="0" y="0"/>
                </a:lnTo>
                <a:close/>
              </a:path>
            </a:pathLst>
          </a:custGeom>
          <a:blipFill>
            <a:blip r:embed="rId6">
              <a:alphaModFix amt="65000"/>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0" y="0"/>
            <a:ext cx="4018976" cy="4018976"/>
          </a:xfrm>
          <a:custGeom>
            <a:avLst/>
            <a:gdLst/>
            <a:ahLst/>
            <a:cxnLst/>
            <a:rect r="r" b="b" t="t" l="l"/>
            <a:pathLst>
              <a:path h="4018976" w="4018976">
                <a:moveTo>
                  <a:pt x="0" y="0"/>
                </a:moveTo>
                <a:lnTo>
                  <a:pt x="4018976" y="0"/>
                </a:lnTo>
                <a:lnTo>
                  <a:pt x="4018976" y="4018976"/>
                </a:lnTo>
                <a:lnTo>
                  <a:pt x="0" y="401897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AutoShape 7" id="7"/>
          <p:cNvSpPr/>
          <p:nvPr/>
        </p:nvSpPr>
        <p:spPr>
          <a:xfrm flipV="true">
            <a:off x="9191625" y="-6543256"/>
            <a:ext cx="0" cy="8065761"/>
          </a:xfrm>
          <a:prstGeom prst="line">
            <a:avLst/>
          </a:prstGeom>
          <a:ln cap="flat" w="95250">
            <a:solidFill>
              <a:srgbClr val="FFFFFF"/>
            </a:solidFill>
            <a:prstDash val="solid"/>
            <a:headEnd type="none" len="sm" w="sm"/>
            <a:tailEnd type="none" len="sm" w="sm"/>
          </a:ln>
        </p:spPr>
      </p:sp>
      <p:sp>
        <p:nvSpPr>
          <p:cNvPr name="AutoShape 8" id="8"/>
          <p:cNvSpPr/>
          <p:nvPr/>
        </p:nvSpPr>
        <p:spPr>
          <a:xfrm flipV="true">
            <a:off x="9191625" y="9258300"/>
            <a:ext cx="0" cy="8065761"/>
          </a:xfrm>
          <a:prstGeom prst="line">
            <a:avLst/>
          </a:prstGeom>
          <a:ln cap="flat" w="95250">
            <a:solidFill>
              <a:srgbClr val="FFFFFF"/>
            </a:solidFill>
            <a:prstDash val="solid"/>
            <a:headEnd type="none" len="sm" w="sm"/>
            <a:tailEnd type="none" len="sm" w="sm"/>
          </a:ln>
        </p:spPr>
      </p:sp>
      <p:sp>
        <p:nvSpPr>
          <p:cNvPr name="TextBox 9" id="9"/>
          <p:cNvSpPr txBox="true"/>
          <p:nvPr/>
        </p:nvSpPr>
        <p:spPr>
          <a:xfrm rot="0">
            <a:off x="3666585" y="1911443"/>
            <a:ext cx="10954829" cy="1089439"/>
          </a:xfrm>
          <a:prstGeom prst="rect">
            <a:avLst/>
          </a:prstGeom>
        </p:spPr>
        <p:txBody>
          <a:bodyPr anchor="t" rtlCol="false" tIns="0" lIns="0" bIns="0" rIns="0">
            <a:spAutoFit/>
          </a:bodyPr>
          <a:lstStyle/>
          <a:p>
            <a:pPr algn="ctr">
              <a:lnSpc>
                <a:spcPts val="8087"/>
              </a:lnSpc>
            </a:pPr>
            <a:r>
              <a:rPr lang="en-US" sz="8513" spc="-425">
                <a:solidFill>
                  <a:srgbClr val="FFFFFF"/>
                </a:solidFill>
                <a:latin typeface="League Spartan"/>
              </a:rPr>
              <a:t>Pre-Processing Data</a:t>
            </a:r>
          </a:p>
        </p:txBody>
      </p:sp>
      <p:sp>
        <p:nvSpPr>
          <p:cNvPr name="TextBox 10" id="10"/>
          <p:cNvSpPr txBox="true"/>
          <p:nvPr/>
        </p:nvSpPr>
        <p:spPr>
          <a:xfrm rot="0">
            <a:off x="4018976" y="1314543"/>
            <a:ext cx="4502796" cy="396875"/>
          </a:xfrm>
          <a:prstGeom prst="rect">
            <a:avLst/>
          </a:prstGeom>
        </p:spPr>
        <p:txBody>
          <a:bodyPr anchor="t" rtlCol="false" tIns="0" lIns="0" bIns="0" rIns="0">
            <a:spAutoFit/>
          </a:bodyPr>
          <a:lstStyle/>
          <a:p>
            <a:pPr algn="l">
              <a:lnSpc>
                <a:spcPts val="3249"/>
              </a:lnSpc>
            </a:pPr>
            <a:r>
              <a:rPr lang="en-US" sz="2499" spc="124">
                <a:solidFill>
                  <a:srgbClr val="FFFFFF"/>
                </a:solidFill>
                <a:latin typeface="Sanchez"/>
              </a:rPr>
              <a:t>4</a:t>
            </a:r>
          </a:p>
        </p:txBody>
      </p:sp>
      <p:sp>
        <p:nvSpPr>
          <p:cNvPr name="Freeform 11" id="11"/>
          <p:cNvSpPr/>
          <p:nvPr/>
        </p:nvSpPr>
        <p:spPr>
          <a:xfrm flipH="false" flipV="false" rot="0">
            <a:off x="7019144" y="4018976"/>
            <a:ext cx="4440212" cy="4519300"/>
          </a:xfrm>
          <a:custGeom>
            <a:avLst/>
            <a:gdLst/>
            <a:ahLst/>
            <a:cxnLst/>
            <a:rect r="r" b="b" t="t" l="l"/>
            <a:pathLst>
              <a:path h="4519300" w="4440212">
                <a:moveTo>
                  <a:pt x="0" y="0"/>
                </a:moveTo>
                <a:lnTo>
                  <a:pt x="4440212" y="0"/>
                </a:lnTo>
                <a:lnTo>
                  <a:pt x="4440212" y="4519300"/>
                </a:lnTo>
                <a:lnTo>
                  <a:pt x="0" y="4519300"/>
                </a:lnTo>
                <a:lnTo>
                  <a:pt x="0" y="0"/>
                </a:lnTo>
                <a:close/>
              </a:path>
            </a:pathLst>
          </a:custGeom>
          <a:blipFill>
            <a:blip r:embed="rId8"/>
            <a:stretch>
              <a:fillRect l="0" t="0" r="0" b="0"/>
            </a:stretch>
          </a:blipFill>
        </p:spPr>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7209780"/>
            <a:ext cx="10287000" cy="4989195"/>
          </a:xfrm>
          <a:custGeom>
            <a:avLst/>
            <a:gdLst/>
            <a:ahLst/>
            <a:cxnLst/>
            <a:rect r="r" b="b" t="t" l="l"/>
            <a:pathLst>
              <a:path h="4989195" w="10287000">
                <a:moveTo>
                  <a:pt x="0" y="0"/>
                </a:moveTo>
                <a:lnTo>
                  <a:pt x="10287000" y="0"/>
                </a:lnTo>
                <a:lnTo>
                  <a:pt x="10287000" y="4989195"/>
                </a:lnTo>
                <a:lnTo>
                  <a:pt x="0" y="4989195"/>
                </a:lnTo>
                <a:lnTo>
                  <a:pt x="0" y="0"/>
                </a:lnTo>
                <a:close/>
              </a:path>
            </a:pathLst>
          </a:custGeom>
          <a:blipFill>
            <a:blip r:embed="rId2">
              <a:alphaModFix amt="65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0">
            <a:off x="14269024" y="0"/>
            <a:ext cx="4018976" cy="4018976"/>
          </a:xfrm>
          <a:custGeom>
            <a:avLst/>
            <a:gdLst/>
            <a:ahLst/>
            <a:cxnLst/>
            <a:rect r="r" b="b" t="t" l="l"/>
            <a:pathLst>
              <a:path h="4018976" w="4018976">
                <a:moveTo>
                  <a:pt x="4018976" y="0"/>
                </a:moveTo>
                <a:lnTo>
                  <a:pt x="0" y="0"/>
                </a:lnTo>
                <a:lnTo>
                  <a:pt x="0" y="4018976"/>
                </a:lnTo>
                <a:lnTo>
                  <a:pt x="4018976" y="4018976"/>
                </a:lnTo>
                <a:lnTo>
                  <a:pt x="4018976"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AutoShape 4" id="4"/>
          <p:cNvSpPr/>
          <p:nvPr/>
        </p:nvSpPr>
        <p:spPr>
          <a:xfrm flipV="true">
            <a:off x="-2408907" y="1941930"/>
            <a:ext cx="8065620" cy="47625"/>
          </a:xfrm>
          <a:prstGeom prst="line">
            <a:avLst/>
          </a:prstGeom>
          <a:ln cap="flat" w="95250">
            <a:solidFill>
              <a:srgbClr val="334C8A"/>
            </a:solidFill>
            <a:prstDash val="solid"/>
            <a:headEnd type="none" len="sm" w="sm"/>
            <a:tailEnd type="none" len="sm" w="sm"/>
          </a:ln>
        </p:spPr>
      </p:sp>
      <p:sp>
        <p:nvSpPr>
          <p:cNvPr name="TextBox 5" id="5"/>
          <p:cNvSpPr txBox="true"/>
          <p:nvPr/>
        </p:nvSpPr>
        <p:spPr>
          <a:xfrm rot="0">
            <a:off x="1028700" y="819150"/>
            <a:ext cx="6711603" cy="822747"/>
          </a:xfrm>
          <a:prstGeom prst="rect">
            <a:avLst/>
          </a:prstGeom>
        </p:spPr>
        <p:txBody>
          <a:bodyPr anchor="t" rtlCol="false" tIns="0" lIns="0" bIns="0" rIns="0">
            <a:spAutoFit/>
          </a:bodyPr>
          <a:lstStyle/>
          <a:p>
            <a:pPr>
              <a:lnSpc>
                <a:spcPts val="6092"/>
              </a:lnSpc>
            </a:pPr>
            <a:r>
              <a:rPr lang="en-US" sz="6413" spc="-320">
                <a:solidFill>
                  <a:srgbClr val="334C8A"/>
                </a:solidFill>
                <a:latin typeface="League Spartan"/>
              </a:rPr>
              <a:t>Cleansing Data</a:t>
            </a:r>
          </a:p>
        </p:txBody>
      </p:sp>
      <p:sp>
        <p:nvSpPr>
          <p:cNvPr name="Freeform 6" id="6"/>
          <p:cNvSpPr/>
          <p:nvPr/>
        </p:nvSpPr>
        <p:spPr>
          <a:xfrm flipH="false" flipV="false" rot="0">
            <a:off x="3407562" y="2284829"/>
            <a:ext cx="11472876" cy="7524419"/>
          </a:xfrm>
          <a:custGeom>
            <a:avLst/>
            <a:gdLst/>
            <a:ahLst/>
            <a:cxnLst/>
            <a:rect r="r" b="b" t="t" l="l"/>
            <a:pathLst>
              <a:path h="7524419" w="11472876">
                <a:moveTo>
                  <a:pt x="0" y="0"/>
                </a:moveTo>
                <a:lnTo>
                  <a:pt x="11472876" y="0"/>
                </a:lnTo>
                <a:lnTo>
                  <a:pt x="11472876" y="7524419"/>
                </a:lnTo>
                <a:lnTo>
                  <a:pt x="0" y="7524419"/>
                </a:lnTo>
                <a:lnTo>
                  <a:pt x="0" y="0"/>
                </a:lnTo>
                <a:close/>
              </a:path>
            </a:pathLst>
          </a:custGeom>
          <a:blipFill>
            <a:blip r:embed="rId6"/>
            <a:stretch>
              <a:fillRect l="0" t="0" r="0" b="0"/>
            </a:stretch>
          </a:blipFill>
        </p:spPr>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8905450"/>
            <a:ext cx="10287000" cy="4989195"/>
          </a:xfrm>
          <a:custGeom>
            <a:avLst/>
            <a:gdLst/>
            <a:ahLst/>
            <a:cxnLst/>
            <a:rect r="r" b="b" t="t" l="l"/>
            <a:pathLst>
              <a:path h="4989195" w="10287000">
                <a:moveTo>
                  <a:pt x="0" y="0"/>
                </a:moveTo>
                <a:lnTo>
                  <a:pt x="10287000" y="0"/>
                </a:lnTo>
                <a:lnTo>
                  <a:pt x="10287000" y="4989195"/>
                </a:lnTo>
                <a:lnTo>
                  <a:pt x="0" y="4989195"/>
                </a:lnTo>
                <a:lnTo>
                  <a:pt x="0" y="0"/>
                </a:lnTo>
                <a:close/>
              </a:path>
            </a:pathLst>
          </a:custGeom>
          <a:blipFill>
            <a:blip r:embed="rId2">
              <a:alphaModFix amt="65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0">
            <a:off x="14269024" y="0"/>
            <a:ext cx="4018976" cy="4018976"/>
          </a:xfrm>
          <a:custGeom>
            <a:avLst/>
            <a:gdLst/>
            <a:ahLst/>
            <a:cxnLst/>
            <a:rect r="r" b="b" t="t" l="l"/>
            <a:pathLst>
              <a:path h="4018976" w="4018976">
                <a:moveTo>
                  <a:pt x="4018976" y="0"/>
                </a:moveTo>
                <a:lnTo>
                  <a:pt x="0" y="0"/>
                </a:lnTo>
                <a:lnTo>
                  <a:pt x="0" y="4018976"/>
                </a:lnTo>
                <a:lnTo>
                  <a:pt x="4018976" y="4018976"/>
                </a:lnTo>
                <a:lnTo>
                  <a:pt x="4018976"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AutoShape 4" id="4"/>
          <p:cNvSpPr/>
          <p:nvPr/>
        </p:nvSpPr>
        <p:spPr>
          <a:xfrm flipV="true">
            <a:off x="-2408907" y="1941930"/>
            <a:ext cx="8065620" cy="47625"/>
          </a:xfrm>
          <a:prstGeom prst="line">
            <a:avLst/>
          </a:prstGeom>
          <a:ln cap="flat" w="95250">
            <a:solidFill>
              <a:srgbClr val="334C8A"/>
            </a:solidFill>
            <a:prstDash val="solid"/>
            <a:headEnd type="none" len="sm" w="sm"/>
            <a:tailEnd type="none" len="sm" w="sm"/>
          </a:ln>
        </p:spPr>
      </p:sp>
      <p:sp>
        <p:nvSpPr>
          <p:cNvPr name="TextBox 5" id="5"/>
          <p:cNvSpPr txBox="true"/>
          <p:nvPr/>
        </p:nvSpPr>
        <p:spPr>
          <a:xfrm rot="0">
            <a:off x="1028700" y="819150"/>
            <a:ext cx="8896717" cy="822747"/>
          </a:xfrm>
          <a:prstGeom prst="rect">
            <a:avLst/>
          </a:prstGeom>
        </p:spPr>
        <p:txBody>
          <a:bodyPr anchor="t" rtlCol="false" tIns="0" lIns="0" bIns="0" rIns="0">
            <a:spAutoFit/>
          </a:bodyPr>
          <a:lstStyle/>
          <a:p>
            <a:pPr>
              <a:lnSpc>
                <a:spcPts val="6092"/>
              </a:lnSpc>
            </a:pPr>
            <a:r>
              <a:rPr lang="en-US" sz="6413" spc="-320">
                <a:solidFill>
                  <a:srgbClr val="334C8A"/>
                </a:solidFill>
                <a:latin typeface="League Spartan"/>
              </a:rPr>
              <a:t>List of Outliers Words</a:t>
            </a:r>
          </a:p>
        </p:txBody>
      </p:sp>
      <p:sp>
        <p:nvSpPr>
          <p:cNvPr name="Freeform 6" id="6"/>
          <p:cNvSpPr/>
          <p:nvPr/>
        </p:nvSpPr>
        <p:spPr>
          <a:xfrm flipH="true" flipV="false" rot="0">
            <a:off x="14421424" y="152400"/>
            <a:ext cx="4018976" cy="4018976"/>
          </a:xfrm>
          <a:custGeom>
            <a:avLst/>
            <a:gdLst/>
            <a:ahLst/>
            <a:cxnLst/>
            <a:rect r="r" b="b" t="t" l="l"/>
            <a:pathLst>
              <a:path h="4018976" w="4018976">
                <a:moveTo>
                  <a:pt x="4018976" y="0"/>
                </a:moveTo>
                <a:lnTo>
                  <a:pt x="0" y="0"/>
                </a:lnTo>
                <a:lnTo>
                  <a:pt x="0" y="4018976"/>
                </a:lnTo>
                <a:lnTo>
                  <a:pt x="4018976" y="4018976"/>
                </a:lnTo>
                <a:lnTo>
                  <a:pt x="4018976"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3901307" y="2244732"/>
            <a:ext cx="10485385" cy="3853286"/>
          </a:xfrm>
          <a:custGeom>
            <a:avLst/>
            <a:gdLst/>
            <a:ahLst/>
            <a:cxnLst/>
            <a:rect r="r" b="b" t="t" l="l"/>
            <a:pathLst>
              <a:path h="3853286" w="10485385">
                <a:moveTo>
                  <a:pt x="0" y="0"/>
                </a:moveTo>
                <a:lnTo>
                  <a:pt x="10485386" y="0"/>
                </a:lnTo>
                <a:lnTo>
                  <a:pt x="10485386" y="3853287"/>
                </a:lnTo>
                <a:lnTo>
                  <a:pt x="0" y="3853287"/>
                </a:lnTo>
                <a:lnTo>
                  <a:pt x="0" y="0"/>
                </a:lnTo>
                <a:close/>
              </a:path>
            </a:pathLst>
          </a:custGeom>
          <a:blipFill>
            <a:blip r:embed="rId6"/>
            <a:stretch>
              <a:fillRect l="0" t="0" r="0" b="0"/>
            </a:stretch>
          </a:blipFill>
        </p:spPr>
      </p:sp>
      <p:sp>
        <p:nvSpPr>
          <p:cNvPr name="TextBox 8" id="8"/>
          <p:cNvSpPr txBox="true"/>
          <p:nvPr/>
        </p:nvSpPr>
        <p:spPr>
          <a:xfrm rot="0">
            <a:off x="453132" y="6268613"/>
            <a:ext cx="17381737" cy="751522"/>
          </a:xfrm>
          <a:prstGeom prst="rect">
            <a:avLst/>
          </a:prstGeom>
        </p:spPr>
        <p:txBody>
          <a:bodyPr anchor="t" rtlCol="false" tIns="0" lIns="0" bIns="0" rIns="0">
            <a:spAutoFit/>
          </a:bodyPr>
          <a:lstStyle/>
          <a:p>
            <a:pPr algn="ctr">
              <a:lnSpc>
                <a:spcPts val="3022"/>
              </a:lnSpc>
              <a:spcBef>
                <a:spcPct val="0"/>
              </a:spcBef>
            </a:pPr>
            <a:r>
              <a:rPr lang="en-US" sz="2325" spc="116">
                <a:solidFill>
                  <a:srgbClr val="334C8A"/>
                </a:solidFill>
                <a:latin typeface="Sanchez"/>
              </a:rPr>
              <a:t>List outlier word kita drop dari data, karena menurut kita outlier batas atas akan sangat mempengaruhi label,</a:t>
            </a:r>
          </a:p>
          <a:p>
            <a:pPr algn="ctr">
              <a:lnSpc>
                <a:spcPts val="3022"/>
              </a:lnSpc>
              <a:spcBef>
                <a:spcPct val="0"/>
              </a:spcBef>
            </a:pPr>
            <a:r>
              <a:rPr lang="en-US" sz="2325" spc="116">
                <a:solidFill>
                  <a:srgbClr val="334C8A"/>
                </a:solidFill>
                <a:latin typeface="Sanchez"/>
              </a:rPr>
              <a:t>Dan outlier batas bawah tidak terlalu mempengaruhi label</a:t>
            </a:r>
          </a:p>
        </p:txBody>
      </p:sp>
      <p:sp>
        <p:nvSpPr>
          <p:cNvPr name="TextBox 9" id="9"/>
          <p:cNvSpPr txBox="true"/>
          <p:nvPr/>
        </p:nvSpPr>
        <p:spPr>
          <a:xfrm rot="0">
            <a:off x="1868395" y="7582110"/>
            <a:ext cx="14562517" cy="1323340"/>
          </a:xfrm>
          <a:prstGeom prst="rect">
            <a:avLst/>
          </a:prstGeom>
        </p:spPr>
        <p:txBody>
          <a:bodyPr anchor="t" rtlCol="false" tIns="0" lIns="0" bIns="0" rIns="0">
            <a:spAutoFit/>
          </a:bodyPr>
          <a:lstStyle/>
          <a:p>
            <a:pPr>
              <a:lnSpc>
                <a:spcPts val="2660"/>
              </a:lnSpc>
              <a:spcBef>
                <a:spcPct val="0"/>
              </a:spcBef>
            </a:pPr>
            <a:r>
              <a:rPr lang="en-US" sz="1900">
                <a:solidFill>
                  <a:srgbClr val="000000"/>
                </a:solidFill>
                <a:latin typeface="DM Sans Bold"/>
              </a:rPr>
              <a:t>['tempat', 'yang', 'nyaman', 'untuk', 'dengan', 'ada', 'kalau', 'malam', 'cukup', 'enak', 'di', 'jalan', 'harga', 'banyak', 'ke', 'rasanya', 'itu', 'seperti', 'buat', 'bandung', 'tidak', 'nya', 'dan', 'makan', 'restoran', 'ini', 'menu', 'sangat', 'makanan', 'rasa', 'saya', 'tapi', 'banget', 'nasi', 'ayam', 'goreng', 'juga', 'adalah', 'bisa', 'pelayanan', 'saja', 'dari', 'suasana', 'pemandangan', 'lebih', 'bagus', 'sini', 'sudah', 'kami', 'karena', 'kita', 'suka', 'orang', 'sekali', 'jadi', 'sama']</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334C8A"/>
        </a:solidFill>
      </p:bgPr>
    </p:bg>
    <p:spTree>
      <p:nvGrpSpPr>
        <p:cNvPr id="1" name=""/>
        <p:cNvGrpSpPr/>
        <p:nvPr/>
      </p:nvGrpSpPr>
      <p:grpSpPr>
        <a:xfrm>
          <a:off x="0" y="0"/>
          <a:ext cx="0" cy="0"/>
          <a:chOff x="0" y="0"/>
          <a:chExt cx="0" cy="0"/>
        </a:xfrm>
      </p:grpSpPr>
      <p:sp>
        <p:nvSpPr>
          <p:cNvPr name="AutoShape 2" id="2"/>
          <p:cNvSpPr/>
          <p:nvPr/>
        </p:nvSpPr>
        <p:spPr>
          <a:xfrm flipV="true">
            <a:off x="3370279" y="-1208132"/>
            <a:ext cx="0" cy="8065761"/>
          </a:xfrm>
          <a:prstGeom prst="line">
            <a:avLst/>
          </a:prstGeom>
          <a:ln cap="flat" w="95250">
            <a:solidFill>
              <a:srgbClr val="FFFFFF"/>
            </a:solidFill>
            <a:prstDash val="solid"/>
            <a:headEnd type="none" len="sm" w="sm"/>
            <a:tailEnd type="none" len="sm" w="sm"/>
          </a:ln>
        </p:spPr>
      </p:sp>
      <p:sp>
        <p:nvSpPr>
          <p:cNvPr name="AutoShape 3" id="3"/>
          <p:cNvSpPr/>
          <p:nvPr/>
        </p:nvSpPr>
        <p:spPr>
          <a:xfrm flipV="true">
            <a:off x="15472735" y="3212270"/>
            <a:ext cx="0" cy="8065761"/>
          </a:xfrm>
          <a:prstGeom prst="line">
            <a:avLst/>
          </a:prstGeom>
          <a:ln cap="flat" w="95250">
            <a:solidFill>
              <a:srgbClr val="FFFFFF"/>
            </a:solidFill>
            <a:prstDash val="solid"/>
            <a:headEnd type="none" len="sm" w="sm"/>
            <a:tailEnd type="none" len="sm" w="sm"/>
          </a:ln>
        </p:spPr>
      </p:sp>
      <p:sp>
        <p:nvSpPr>
          <p:cNvPr name="Freeform 4" id="4"/>
          <p:cNvSpPr/>
          <p:nvPr/>
        </p:nvSpPr>
        <p:spPr>
          <a:xfrm flipH="true" flipV="false" rot="0">
            <a:off x="14269024" y="0"/>
            <a:ext cx="4018976" cy="4018976"/>
          </a:xfrm>
          <a:custGeom>
            <a:avLst/>
            <a:gdLst/>
            <a:ahLst/>
            <a:cxnLst/>
            <a:rect r="r" b="b" t="t" l="l"/>
            <a:pathLst>
              <a:path h="4018976" w="4018976">
                <a:moveTo>
                  <a:pt x="4018976" y="0"/>
                </a:moveTo>
                <a:lnTo>
                  <a:pt x="0" y="0"/>
                </a:lnTo>
                <a:lnTo>
                  <a:pt x="0" y="4018976"/>
                </a:lnTo>
                <a:lnTo>
                  <a:pt x="4018976" y="4018976"/>
                </a:lnTo>
                <a:lnTo>
                  <a:pt x="4018976"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0" y="0"/>
            <a:ext cx="4018976" cy="4018976"/>
          </a:xfrm>
          <a:custGeom>
            <a:avLst/>
            <a:gdLst/>
            <a:ahLst/>
            <a:cxnLst/>
            <a:rect r="r" b="b" t="t" l="l"/>
            <a:pathLst>
              <a:path h="4018976" w="4018976">
                <a:moveTo>
                  <a:pt x="0" y="0"/>
                </a:moveTo>
                <a:lnTo>
                  <a:pt x="4018976" y="0"/>
                </a:lnTo>
                <a:lnTo>
                  <a:pt x="4018976" y="4018976"/>
                </a:lnTo>
                <a:lnTo>
                  <a:pt x="0" y="401897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true" rot="-10800000">
            <a:off x="3370279" y="6639871"/>
            <a:ext cx="7315200" cy="3547872"/>
          </a:xfrm>
          <a:custGeom>
            <a:avLst/>
            <a:gdLst/>
            <a:ahLst/>
            <a:cxnLst/>
            <a:rect r="r" b="b" t="t" l="l"/>
            <a:pathLst>
              <a:path h="3547872" w="7315200">
                <a:moveTo>
                  <a:pt x="0" y="3547872"/>
                </a:moveTo>
                <a:lnTo>
                  <a:pt x="7315200" y="3547872"/>
                </a:lnTo>
                <a:lnTo>
                  <a:pt x="7315200" y="0"/>
                </a:lnTo>
                <a:lnTo>
                  <a:pt x="0" y="0"/>
                </a:lnTo>
                <a:lnTo>
                  <a:pt x="0" y="3547872"/>
                </a:lnTo>
                <a:close/>
              </a:path>
            </a:pathLst>
          </a:custGeom>
          <a:blipFill>
            <a:blip r:embed="rId5">
              <a:alphaModFix amt="65000"/>
              <a:extLst>
                <a:ext uri="{96DAC541-7B7A-43D3-8B79-37D633B846F1}">
                  <asvg:svgBlip xmlns:asvg="http://schemas.microsoft.com/office/drawing/2016/SVG/main" r:embed="rId6"/>
                </a:ext>
              </a:extLst>
            </a:blip>
            <a:stretch>
              <a:fillRect l="0" t="0" r="0" b="0"/>
            </a:stretch>
          </a:blipFill>
        </p:spPr>
      </p:sp>
      <p:sp>
        <p:nvSpPr>
          <p:cNvPr name="TextBox 7" id="7"/>
          <p:cNvSpPr txBox="true"/>
          <p:nvPr/>
        </p:nvSpPr>
        <p:spPr>
          <a:xfrm rot="0">
            <a:off x="4123732" y="1347022"/>
            <a:ext cx="10040535" cy="1038642"/>
          </a:xfrm>
          <a:prstGeom prst="rect">
            <a:avLst/>
          </a:prstGeom>
        </p:spPr>
        <p:txBody>
          <a:bodyPr anchor="t" rtlCol="false" tIns="0" lIns="0" bIns="0" rIns="0">
            <a:spAutoFit/>
          </a:bodyPr>
          <a:lstStyle/>
          <a:p>
            <a:pPr algn="ctr">
              <a:lnSpc>
                <a:spcPts val="7707"/>
              </a:lnSpc>
            </a:pPr>
            <a:r>
              <a:rPr lang="en-US" sz="8113" spc="-405">
                <a:solidFill>
                  <a:srgbClr val="FFFFFF"/>
                </a:solidFill>
                <a:latin typeface="League Spartan"/>
              </a:rPr>
              <a:t>Data Scientist Team</a:t>
            </a:r>
          </a:p>
        </p:txBody>
      </p:sp>
      <p:grpSp>
        <p:nvGrpSpPr>
          <p:cNvPr name="Group 8" id="8"/>
          <p:cNvGrpSpPr/>
          <p:nvPr/>
        </p:nvGrpSpPr>
        <p:grpSpPr>
          <a:xfrm rot="0">
            <a:off x="1574189" y="2240483"/>
            <a:ext cx="3572060" cy="6481864"/>
            <a:chOff x="0" y="0"/>
            <a:chExt cx="1188835" cy="2157261"/>
          </a:xfrm>
        </p:grpSpPr>
        <p:sp>
          <p:nvSpPr>
            <p:cNvPr name="Freeform 9" id="9"/>
            <p:cNvSpPr/>
            <p:nvPr/>
          </p:nvSpPr>
          <p:spPr>
            <a:xfrm flipH="false" flipV="false" rot="0">
              <a:off x="0" y="0"/>
              <a:ext cx="1188835" cy="2157261"/>
            </a:xfrm>
            <a:custGeom>
              <a:avLst/>
              <a:gdLst/>
              <a:ahLst/>
              <a:cxnLst/>
              <a:rect r="r" b="b" t="t" l="l"/>
              <a:pathLst>
                <a:path h="2157261" w="1188835">
                  <a:moveTo>
                    <a:pt x="65021" y="0"/>
                  </a:moveTo>
                  <a:lnTo>
                    <a:pt x="1123814" y="0"/>
                  </a:lnTo>
                  <a:cubicBezTo>
                    <a:pt x="1141059" y="0"/>
                    <a:pt x="1157597" y="6850"/>
                    <a:pt x="1169791" y="19044"/>
                  </a:cubicBezTo>
                  <a:cubicBezTo>
                    <a:pt x="1181985" y="31238"/>
                    <a:pt x="1188835" y="47776"/>
                    <a:pt x="1188835" y="65021"/>
                  </a:cubicBezTo>
                  <a:lnTo>
                    <a:pt x="1188835" y="2092241"/>
                  </a:lnTo>
                  <a:cubicBezTo>
                    <a:pt x="1188835" y="2109485"/>
                    <a:pt x="1181985" y="2126023"/>
                    <a:pt x="1169791" y="2138217"/>
                  </a:cubicBezTo>
                  <a:cubicBezTo>
                    <a:pt x="1157597" y="2150411"/>
                    <a:pt x="1141059" y="2157261"/>
                    <a:pt x="1123814" y="2157261"/>
                  </a:cubicBezTo>
                  <a:lnTo>
                    <a:pt x="65021" y="2157261"/>
                  </a:lnTo>
                  <a:cubicBezTo>
                    <a:pt x="47776" y="2157261"/>
                    <a:pt x="31238" y="2150411"/>
                    <a:pt x="19044" y="2138217"/>
                  </a:cubicBezTo>
                  <a:cubicBezTo>
                    <a:pt x="6850" y="2126023"/>
                    <a:pt x="0" y="2109485"/>
                    <a:pt x="0" y="2092241"/>
                  </a:cubicBezTo>
                  <a:lnTo>
                    <a:pt x="0" y="65021"/>
                  </a:lnTo>
                  <a:cubicBezTo>
                    <a:pt x="0" y="47776"/>
                    <a:pt x="6850" y="31238"/>
                    <a:pt x="19044" y="19044"/>
                  </a:cubicBezTo>
                  <a:cubicBezTo>
                    <a:pt x="31238" y="6850"/>
                    <a:pt x="47776" y="0"/>
                    <a:pt x="65021" y="0"/>
                  </a:cubicBezTo>
                  <a:close/>
                </a:path>
              </a:pathLst>
            </a:custGeom>
            <a:solidFill>
              <a:srgbClr val="334C8A"/>
            </a:solidFill>
          </p:spPr>
        </p:sp>
        <p:sp>
          <p:nvSpPr>
            <p:cNvPr name="TextBox 10" id="10"/>
            <p:cNvSpPr txBox="true"/>
            <p:nvPr/>
          </p:nvSpPr>
          <p:spPr>
            <a:xfrm>
              <a:off x="0" y="-57150"/>
              <a:ext cx="812800" cy="869950"/>
            </a:xfrm>
            <a:prstGeom prst="rect">
              <a:avLst/>
            </a:prstGeom>
          </p:spPr>
          <p:txBody>
            <a:bodyPr anchor="ctr" rtlCol="false" tIns="50800" lIns="50800" bIns="50800" rIns="50800"/>
            <a:lstStyle/>
            <a:p>
              <a:pPr algn="ctr">
                <a:lnSpc>
                  <a:spcPts val="3114"/>
                </a:lnSpc>
              </a:pPr>
            </a:p>
          </p:txBody>
        </p:sp>
      </p:grpSp>
      <p:grpSp>
        <p:nvGrpSpPr>
          <p:cNvPr name="Group 11" id="11"/>
          <p:cNvGrpSpPr/>
          <p:nvPr/>
        </p:nvGrpSpPr>
        <p:grpSpPr>
          <a:xfrm rot="0">
            <a:off x="1564664" y="4694072"/>
            <a:ext cx="3572060" cy="4018750"/>
            <a:chOff x="0" y="0"/>
            <a:chExt cx="1188835" cy="1337500"/>
          </a:xfrm>
        </p:grpSpPr>
        <p:sp>
          <p:nvSpPr>
            <p:cNvPr name="Freeform 12" id="12"/>
            <p:cNvSpPr/>
            <p:nvPr/>
          </p:nvSpPr>
          <p:spPr>
            <a:xfrm flipH="false" flipV="false" rot="0">
              <a:off x="0" y="0"/>
              <a:ext cx="1188835" cy="1337500"/>
            </a:xfrm>
            <a:custGeom>
              <a:avLst/>
              <a:gdLst/>
              <a:ahLst/>
              <a:cxnLst/>
              <a:rect r="r" b="b" t="t" l="l"/>
              <a:pathLst>
                <a:path h="1337500" w="1188835">
                  <a:moveTo>
                    <a:pt x="0" y="0"/>
                  </a:moveTo>
                  <a:lnTo>
                    <a:pt x="1188835" y="0"/>
                  </a:lnTo>
                  <a:lnTo>
                    <a:pt x="1188835" y="1337500"/>
                  </a:lnTo>
                  <a:lnTo>
                    <a:pt x="0" y="1337500"/>
                  </a:lnTo>
                  <a:close/>
                </a:path>
              </a:pathLst>
            </a:custGeom>
            <a:solidFill>
              <a:srgbClr val="FFFFFF"/>
            </a:solidFill>
          </p:spPr>
        </p:sp>
        <p:sp>
          <p:nvSpPr>
            <p:cNvPr name="TextBox 13" id="13"/>
            <p:cNvSpPr txBox="true"/>
            <p:nvPr/>
          </p:nvSpPr>
          <p:spPr>
            <a:xfrm>
              <a:off x="0" y="-57150"/>
              <a:ext cx="812800" cy="869950"/>
            </a:xfrm>
            <a:prstGeom prst="rect">
              <a:avLst/>
            </a:prstGeom>
          </p:spPr>
          <p:txBody>
            <a:bodyPr anchor="ctr" rtlCol="false" tIns="50800" lIns="50800" bIns="50800" rIns="50800"/>
            <a:lstStyle/>
            <a:p>
              <a:pPr algn="ctr">
                <a:lnSpc>
                  <a:spcPts val="3114"/>
                </a:lnSpc>
              </a:pPr>
            </a:p>
          </p:txBody>
        </p:sp>
      </p:grpSp>
      <p:grpSp>
        <p:nvGrpSpPr>
          <p:cNvPr name="Group 14" id="14"/>
          <p:cNvGrpSpPr>
            <a:grpSpLocks noChangeAspect="true"/>
          </p:cNvGrpSpPr>
          <p:nvPr/>
        </p:nvGrpSpPr>
        <p:grpSpPr>
          <a:xfrm rot="0">
            <a:off x="1702204" y="2795239"/>
            <a:ext cx="3296981" cy="3296967"/>
            <a:chOff x="0" y="0"/>
            <a:chExt cx="6350000" cy="6349975"/>
          </a:xfrm>
        </p:grpSpPr>
        <p:sp>
          <p:nvSpPr>
            <p:cNvPr name="Freeform 15" id="15"/>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7"/>
              <a:stretch>
                <a:fillRect l="-30512" t="-21992" r="-22988" b="-10394"/>
              </a:stretch>
            </a:blipFill>
          </p:spPr>
        </p:sp>
      </p:grpSp>
      <p:grpSp>
        <p:nvGrpSpPr>
          <p:cNvPr name="Group 16" id="16"/>
          <p:cNvGrpSpPr/>
          <p:nvPr/>
        </p:nvGrpSpPr>
        <p:grpSpPr>
          <a:xfrm rot="0">
            <a:off x="5384575" y="2240483"/>
            <a:ext cx="3572060" cy="6481864"/>
            <a:chOff x="0" y="0"/>
            <a:chExt cx="1188835" cy="2157261"/>
          </a:xfrm>
        </p:grpSpPr>
        <p:sp>
          <p:nvSpPr>
            <p:cNvPr name="Freeform 17" id="17"/>
            <p:cNvSpPr/>
            <p:nvPr/>
          </p:nvSpPr>
          <p:spPr>
            <a:xfrm flipH="false" flipV="false" rot="0">
              <a:off x="0" y="0"/>
              <a:ext cx="1188835" cy="2157261"/>
            </a:xfrm>
            <a:custGeom>
              <a:avLst/>
              <a:gdLst/>
              <a:ahLst/>
              <a:cxnLst/>
              <a:rect r="r" b="b" t="t" l="l"/>
              <a:pathLst>
                <a:path h="2157261" w="1188835">
                  <a:moveTo>
                    <a:pt x="65021" y="0"/>
                  </a:moveTo>
                  <a:lnTo>
                    <a:pt x="1123814" y="0"/>
                  </a:lnTo>
                  <a:cubicBezTo>
                    <a:pt x="1141059" y="0"/>
                    <a:pt x="1157597" y="6850"/>
                    <a:pt x="1169791" y="19044"/>
                  </a:cubicBezTo>
                  <a:cubicBezTo>
                    <a:pt x="1181985" y="31238"/>
                    <a:pt x="1188835" y="47776"/>
                    <a:pt x="1188835" y="65021"/>
                  </a:cubicBezTo>
                  <a:lnTo>
                    <a:pt x="1188835" y="2092241"/>
                  </a:lnTo>
                  <a:cubicBezTo>
                    <a:pt x="1188835" y="2109485"/>
                    <a:pt x="1181985" y="2126023"/>
                    <a:pt x="1169791" y="2138217"/>
                  </a:cubicBezTo>
                  <a:cubicBezTo>
                    <a:pt x="1157597" y="2150411"/>
                    <a:pt x="1141059" y="2157261"/>
                    <a:pt x="1123814" y="2157261"/>
                  </a:cubicBezTo>
                  <a:lnTo>
                    <a:pt x="65021" y="2157261"/>
                  </a:lnTo>
                  <a:cubicBezTo>
                    <a:pt x="47776" y="2157261"/>
                    <a:pt x="31238" y="2150411"/>
                    <a:pt x="19044" y="2138217"/>
                  </a:cubicBezTo>
                  <a:cubicBezTo>
                    <a:pt x="6850" y="2126023"/>
                    <a:pt x="0" y="2109485"/>
                    <a:pt x="0" y="2092241"/>
                  </a:cubicBezTo>
                  <a:lnTo>
                    <a:pt x="0" y="65021"/>
                  </a:lnTo>
                  <a:cubicBezTo>
                    <a:pt x="0" y="47776"/>
                    <a:pt x="6850" y="31238"/>
                    <a:pt x="19044" y="19044"/>
                  </a:cubicBezTo>
                  <a:cubicBezTo>
                    <a:pt x="31238" y="6850"/>
                    <a:pt x="47776" y="0"/>
                    <a:pt x="65021" y="0"/>
                  </a:cubicBezTo>
                  <a:close/>
                </a:path>
              </a:pathLst>
            </a:custGeom>
            <a:solidFill>
              <a:srgbClr val="334C8A"/>
            </a:solidFill>
          </p:spPr>
        </p:sp>
        <p:sp>
          <p:nvSpPr>
            <p:cNvPr name="TextBox 18" id="18"/>
            <p:cNvSpPr txBox="true"/>
            <p:nvPr/>
          </p:nvSpPr>
          <p:spPr>
            <a:xfrm>
              <a:off x="0" y="-57150"/>
              <a:ext cx="812800" cy="869950"/>
            </a:xfrm>
            <a:prstGeom prst="rect">
              <a:avLst/>
            </a:prstGeom>
          </p:spPr>
          <p:txBody>
            <a:bodyPr anchor="ctr" rtlCol="false" tIns="50800" lIns="50800" bIns="50800" rIns="50800"/>
            <a:lstStyle/>
            <a:p>
              <a:pPr algn="ctr">
                <a:lnSpc>
                  <a:spcPts val="3114"/>
                </a:lnSpc>
              </a:pPr>
            </a:p>
          </p:txBody>
        </p:sp>
      </p:grpSp>
      <p:grpSp>
        <p:nvGrpSpPr>
          <p:cNvPr name="Group 19" id="19"/>
          <p:cNvGrpSpPr/>
          <p:nvPr/>
        </p:nvGrpSpPr>
        <p:grpSpPr>
          <a:xfrm rot="0">
            <a:off x="5384575" y="4694072"/>
            <a:ext cx="3572060" cy="4018750"/>
            <a:chOff x="0" y="0"/>
            <a:chExt cx="1188835" cy="1337500"/>
          </a:xfrm>
        </p:grpSpPr>
        <p:sp>
          <p:nvSpPr>
            <p:cNvPr name="Freeform 20" id="20"/>
            <p:cNvSpPr/>
            <p:nvPr/>
          </p:nvSpPr>
          <p:spPr>
            <a:xfrm flipH="false" flipV="false" rot="0">
              <a:off x="0" y="0"/>
              <a:ext cx="1188835" cy="1337500"/>
            </a:xfrm>
            <a:custGeom>
              <a:avLst/>
              <a:gdLst/>
              <a:ahLst/>
              <a:cxnLst/>
              <a:rect r="r" b="b" t="t" l="l"/>
              <a:pathLst>
                <a:path h="1337500" w="1188835">
                  <a:moveTo>
                    <a:pt x="0" y="0"/>
                  </a:moveTo>
                  <a:lnTo>
                    <a:pt x="1188835" y="0"/>
                  </a:lnTo>
                  <a:lnTo>
                    <a:pt x="1188835" y="1337500"/>
                  </a:lnTo>
                  <a:lnTo>
                    <a:pt x="0" y="1337500"/>
                  </a:lnTo>
                  <a:close/>
                </a:path>
              </a:pathLst>
            </a:custGeom>
            <a:solidFill>
              <a:srgbClr val="FFFFFF"/>
            </a:solidFill>
          </p:spPr>
        </p:sp>
        <p:sp>
          <p:nvSpPr>
            <p:cNvPr name="TextBox 21" id="21"/>
            <p:cNvSpPr txBox="true"/>
            <p:nvPr/>
          </p:nvSpPr>
          <p:spPr>
            <a:xfrm>
              <a:off x="0" y="-57150"/>
              <a:ext cx="812800" cy="869950"/>
            </a:xfrm>
            <a:prstGeom prst="rect">
              <a:avLst/>
            </a:prstGeom>
          </p:spPr>
          <p:txBody>
            <a:bodyPr anchor="ctr" rtlCol="false" tIns="50800" lIns="50800" bIns="50800" rIns="50800"/>
            <a:lstStyle/>
            <a:p>
              <a:pPr algn="ctr">
                <a:lnSpc>
                  <a:spcPts val="3114"/>
                </a:lnSpc>
              </a:pPr>
            </a:p>
          </p:txBody>
        </p:sp>
      </p:grpSp>
      <p:grpSp>
        <p:nvGrpSpPr>
          <p:cNvPr name="Group 22" id="22"/>
          <p:cNvGrpSpPr>
            <a:grpSpLocks noChangeAspect="true"/>
          </p:cNvGrpSpPr>
          <p:nvPr/>
        </p:nvGrpSpPr>
        <p:grpSpPr>
          <a:xfrm rot="0">
            <a:off x="5522114" y="2795239"/>
            <a:ext cx="3296981" cy="3296967"/>
            <a:chOff x="0" y="0"/>
            <a:chExt cx="6350000" cy="6349975"/>
          </a:xfrm>
        </p:grpSpPr>
        <p:sp>
          <p:nvSpPr>
            <p:cNvPr name="Freeform 23" id="23"/>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8"/>
              <a:stretch>
                <a:fillRect l="-76451" t="-17875" r="-73256" b="-15764"/>
              </a:stretch>
            </a:blipFill>
          </p:spPr>
        </p:sp>
      </p:grpSp>
      <p:grpSp>
        <p:nvGrpSpPr>
          <p:cNvPr name="Group 24" id="24"/>
          <p:cNvGrpSpPr/>
          <p:nvPr/>
        </p:nvGrpSpPr>
        <p:grpSpPr>
          <a:xfrm rot="0">
            <a:off x="9225041" y="2213771"/>
            <a:ext cx="3572060" cy="6481864"/>
            <a:chOff x="0" y="0"/>
            <a:chExt cx="1188835" cy="2157261"/>
          </a:xfrm>
        </p:grpSpPr>
        <p:sp>
          <p:nvSpPr>
            <p:cNvPr name="Freeform 25" id="25"/>
            <p:cNvSpPr/>
            <p:nvPr/>
          </p:nvSpPr>
          <p:spPr>
            <a:xfrm flipH="false" flipV="false" rot="0">
              <a:off x="0" y="0"/>
              <a:ext cx="1188835" cy="2157261"/>
            </a:xfrm>
            <a:custGeom>
              <a:avLst/>
              <a:gdLst/>
              <a:ahLst/>
              <a:cxnLst/>
              <a:rect r="r" b="b" t="t" l="l"/>
              <a:pathLst>
                <a:path h="2157261" w="1188835">
                  <a:moveTo>
                    <a:pt x="65021" y="0"/>
                  </a:moveTo>
                  <a:lnTo>
                    <a:pt x="1123814" y="0"/>
                  </a:lnTo>
                  <a:cubicBezTo>
                    <a:pt x="1141059" y="0"/>
                    <a:pt x="1157597" y="6850"/>
                    <a:pt x="1169791" y="19044"/>
                  </a:cubicBezTo>
                  <a:cubicBezTo>
                    <a:pt x="1181985" y="31238"/>
                    <a:pt x="1188835" y="47776"/>
                    <a:pt x="1188835" y="65021"/>
                  </a:cubicBezTo>
                  <a:lnTo>
                    <a:pt x="1188835" y="2092241"/>
                  </a:lnTo>
                  <a:cubicBezTo>
                    <a:pt x="1188835" y="2109485"/>
                    <a:pt x="1181985" y="2126023"/>
                    <a:pt x="1169791" y="2138217"/>
                  </a:cubicBezTo>
                  <a:cubicBezTo>
                    <a:pt x="1157597" y="2150411"/>
                    <a:pt x="1141059" y="2157261"/>
                    <a:pt x="1123814" y="2157261"/>
                  </a:cubicBezTo>
                  <a:lnTo>
                    <a:pt x="65021" y="2157261"/>
                  </a:lnTo>
                  <a:cubicBezTo>
                    <a:pt x="47776" y="2157261"/>
                    <a:pt x="31238" y="2150411"/>
                    <a:pt x="19044" y="2138217"/>
                  </a:cubicBezTo>
                  <a:cubicBezTo>
                    <a:pt x="6850" y="2126023"/>
                    <a:pt x="0" y="2109485"/>
                    <a:pt x="0" y="2092241"/>
                  </a:cubicBezTo>
                  <a:lnTo>
                    <a:pt x="0" y="65021"/>
                  </a:lnTo>
                  <a:cubicBezTo>
                    <a:pt x="0" y="47776"/>
                    <a:pt x="6850" y="31238"/>
                    <a:pt x="19044" y="19044"/>
                  </a:cubicBezTo>
                  <a:cubicBezTo>
                    <a:pt x="31238" y="6850"/>
                    <a:pt x="47776" y="0"/>
                    <a:pt x="65021" y="0"/>
                  </a:cubicBezTo>
                  <a:close/>
                </a:path>
              </a:pathLst>
            </a:custGeom>
            <a:solidFill>
              <a:srgbClr val="334C8A"/>
            </a:solidFill>
          </p:spPr>
        </p:sp>
        <p:sp>
          <p:nvSpPr>
            <p:cNvPr name="TextBox 26" id="26"/>
            <p:cNvSpPr txBox="true"/>
            <p:nvPr/>
          </p:nvSpPr>
          <p:spPr>
            <a:xfrm>
              <a:off x="0" y="-57150"/>
              <a:ext cx="812800" cy="869950"/>
            </a:xfrm>
            <a:prstGeom prst="rect">
              <a:avLst/>
            </a:prstGeom>
          </p:spPr>
          <p:txBody>
            <a:bodyPr anchor="ctr" rtlCol="false" tIns="50800" lIns="50800" bIns="50800" rIns="50800"/>
            <a:lstStyle/>
            <a:p>
              <a:pPr algn="ctr">
                <a:lnSpc>
                  <a:spcPts val="3114"/>
                </a:lnSpc>
              </a:pPr>
            </a:p>
          </p:txBody>
        </p:sp>
      </p:grpSp>
      <p:grpSp>
        <p:nvGrpSpPr>
          <p:cNvPr name="Group 27" id="27"/>
          <p:cNvGrpSpPr/>
          <p:nvPr/>
        </p:nvGrpSpPr>
        <p:grpSpPr>
          <a:xfrm rot="0">
            <a:off x="9238458" y="4702217"/>
            <a:ext cx="3572060" cy="4018750"/>
            <a:chOff x="0" y="0"/>
            <a:chExt cx="1188835" cy="1337500"/>
          </a:xfrm>
        </p:grpSpPr>
        <p:sp>
          <p:nvSpPr>
            <p:cNvPr name="Freeform 28" id="28"/>
            <p:cNvSpPr/>
            <p:nvPr/>
          </p:nvSpPr>
          <p:spPr>
            <a:xfrm flipH="false" flipV="false" rot="0">
              <a:off x="0" y="0"/>
              <a:ext cx="1188835" cy="1337500"/>
            </a:xfrm>
            <a:custGeom>
              <a:avLst/>
              <a:gdLst/>
              <a:ahLst/>
              <a:cxnLst/>
              <a:rect r="r" b="b" t="t" l="l"/>
              <a:pathLst>
                <a:path h="1337500" w="1188835">
                  <a:moveTo>
                    <a:pt x="0" y="0"/>
                  </a:moveTo>
                  <a:lnTo>
                    <a:pt x="1188835" y="0"/>
                  </a:lnTo>
                  <a:lnTo>
                    <a:pt x="1188835" y="1337500"/>
                  </a:lnTo>
                  <a:lnTo>
                    <a:pt x="0" y="1337500"/>
                  </a:lnTo>
                  <a:close/>
                </a:path>
              </a:pathLst>
            </a:custGeom>
            <a:solidFill>
              <a:srgbClr val="FFFFFF"/>
            </a:solidFill>
          </p:spPr>
        </p:sp>
        <p:sp>
          <p:nvSpPr>
            <p:cNvPr name="TextBox 29" id="29"/>
            <p:cNvSpPr txBox="true"/>
            <p:nvPr/>
          </p:nvSpPr>
          <p:spPr>
            <a:xfrm>
              <a:off x="0" y="-57150"/>
              <a:ext cx="812800" cy="869950"/>
            </a:xfrm>
            <a:prstGeom prst="rect">
              <a:avLst/>
            </a:prstGeom>
          </p:spPr>
          <p:txBody>
            <a:bodyPr anchor="ctr" rtlCol="false" tIns="50800" lIns="50800" bIns="50800" rIns="50800"/>
            <a:lstStyle/>
            <a:p>
              <a:pPr algn="ctr">
                <a:lnSpc>
                  <a:spcPts val="3114"/>
                </a:lnSpc>
              </a:pPr>
            </a:p>
          </p:txBody>
        </p:sp>
      </p:grpSp>
      <p:grpSp>
        <p:nvGrpSpPr>
          <p:cNvPr name="Group 30" id="30"/>
          <p:cNvGrpSpPr>
            <a:grpSpLocks noChangeAspect="true"/>
          </p:cNvGrpSpPr>
          <p:nvPr/>
        </p:nvGrpSpPr>
        <p:grpSpPr>
          <a:xfrm rot="0">
            <a:off x="9375997" y="2795239"/>
            <a:ext cx="3296981" cy="3296967"/>
            <a:chOff x="0" y="0"/>
            <a:chExt cx="6350000" cy="6349975"/>
          </a:xfrm>
        </p:grpSpPr>
        <p:sp>
          <p:nvSpPr>
            <p:cNvPr name="Freeform 31" id="31"/>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9"/>
              <a:stretch>
                <a:fillRect l="-6709" t="-15899" r="-5304" b="-479"/>
              </a:stretch>
            </a:blipFill>
          </p:spPr>
        </p:sp>
      </p:grpSp>
      <p:sp>
        <p:nvSpPr>
          <p:cNvPr name="TextBox 32" id="32"/>
          <p:cNvSpPr txBox="true"/>
          <p:nvPr/>
        </p:nvSpPr>
        <p:spPr>
          <a:xfrm rot="0">
            <a:off x="1278160" y="6312812"/>
            <a:ext cx="4184239" cy="398780"/>
          </a:xfrm>
          <a:prstGeom prst="rect">
            <a:avLst/>
          </a:prstGeom>
        </p:spPr>
        <p:txBody>
          <a:bodyPr anchor="t" rtlCol="false" tIns="0" lIns="0" bIns="0" rIns="0">
            <a:spAutoFit/>
          </a:bodyPr>
          <a:lstStyle/>
          <a:p>
            <a:pPr algn="ctr">
              <a:lnSpc>
                <a:spcPts val="3220"/>
              </a:lnSpc>
            </a:pPr>
            <a:r>
              <a:rPr lang="en-US" sz="2300" spc="46">
                <a:solidFill>
                  <a:srgbClr val="545454"/>
                </a:solidFill>
                <a:latin typeface="Raleway Bold"/>
              </a:rPr>
              <a:t>Antonius Nandiwardana</a:t>
            </a:r>
          </a:p>
        </p:txBody>
      </p:sp>
      <p:sp>
        <p:nvSpPr>
          <p:cNvPr name="TextBox 33" id="33"/>
          <p:cNvSpPr txBox="true"/>
          <p:nvPr/>
        </p:nvSpPr>
        <p:spPr>
          <a:xfrm rot="0">
            <a:off x="1877226" y="7168951"/>
            <a:ext cx="2890856" cy="441324"/>
          </a:xfrm>
          <a:prstGeom prst="rect">
            <a:avLst/>
          </a:prstGeom>
        </p:spPr>
        <p:txBody>
          <a:bodyPr anchor="t" rtlCol="false" tIns="0" lIns="0" bIns="0" rIns="0">
            <a:spAutoFit/>
          </a:bodyPr>
          <a:lstStyle/>
          <a:p>
            <a:pPr algn="ctr">
              <a:lnSpc>
                <a:spcPts val="3500"/>
              </a:lnSpc>
              <a:spcBef>
                <a:spcPct val="0"/>
              </a:spcBef>
            </a:pPr>
            <a:r>
              <a:rPr lang="en-US" sz="2500" spc="50">
                <a:solidFill>
                  <a:srgbClr val="545454"/>
                </a:solidFill>
                <a:latin typeface="Raleway"/>
              </a:rPr>
              <a:t>LSTM Modelling</a:t>
            </a:r>
          </a:p>
        </p:txBody>
      </p:sp>
      <p:sp>
        <p:nvSpPr>
          <p:cNvPr name="Freeform 34" id="34"/>
          <p:cNvSpPr/>
          <p:nvPr/>
        </p:nvSpPr>
        <p:spPr>
          <a:xfrm flipH="false" flipV="true" rot="0">
            <a:off x="0" y="6268024"/>
            <a:ext cx="4018976" cy="4018976"/>
          </a:xfrm>
          <a:custGeom>
            <a:avLst/>
            <a:gdLst/>
            <a:ahLst/>
            <a:cxnLst/>
            <a:rect r="r" b="b" t="t" l="l"/>
            <a:pathLst>
              <a:path h="4018976" w="4018976">
                <a:moveTo>
                  <a:pt x="0" y="4018976"/>
                </a:moveTo>
                <a:lnTo>
                  <a:pt x="4018976" y="4018976"/>
                </a:lnTo>
                <a:lnTo>
                  <a:pt x="4018976" y="0"/>
                </a:lnTo>
                <a:lnTo>
                  <a:pt x="0" y="0"/>
                </a:lnTo>
                <a:lnTo>
                  <a:pt x="0" y="4018976"/>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35" id="35"/>
          <p:cNvGrpSpPr/>
          <p:nvPr/>
        </p:nvGrpSpPr>
        <p:grpSpPr>
          <a:xfrm rot="0">
            <a:off x="13031300" y="2240483"/>
            <a:ext cx="3572060" cy="6481864"/>
            <a:chOff x="0" y="0"/>
            <a:chExt cx="1188835" cy="2157261"/>
          </a:xfrm>
        </p:grpSpPr>
        <p:sp>
          <p:nvSpPr>
            <p:cNvPr name="Freeform 36" id="36"/>
            <p:cNvSpPr/>
            <p:nvPr/>
          </p:nvSpPr>
          <p:spPr>
            <a:xfrm flipH="false" flipV="false" rot="0">
              <a:off x="0" y="0"/>
              <a:ext cx="1188835" cy="2157261"/>
            </a:xfrm>
            <a:custGeom>
              <a:avLst/>
              <a:gdLst/>
              <a:ahLst/>
              <a:cxnLst/>
              <a:rect r="r" b="b" t="t" l="l"/>
              <a:pathLst>
                <a:path h="2157261" w="1188835">
                  <a:moveTo>
                    <a:pt x="65021" y="0"/>
                  </a:moveTo>
                  <a:lnTo>
                    <a:pt x="1123814" y="0"/>
                  </a:lnTo>
                  <a:cubicBezTo>
                    <a:pt x="1141059" y="0"/>
                    <a:pt x="1157597" y="6850"/>
                    <a:pt x="1169791" y="19044"/>
                  </a:cubicBezTo>
                  <a:cubicBezTo>
                    <a:pt x="1181985" y="31238"/>
                    <a:pt x="1188835" y="47776"/>
                    <a:pt x="1188835" y="65021"/>
                  </a:cubicBezTo>
                  <a:lnTo>
                    <a:pt x="1188835" y="2092241"/>
                  </a:lnTo>
                  <a:cubicBezTo>
                    <a:pt x="1188835" y="2109485"/>
                    <a:pt x="1181985" y="2126023"/>
                    <a:pt x="1169791" y="2138217"/>
                  </a:cubicBezTo>
                  <a:cubicBezTo>
                    <a:pt x="1157597" y="2150411"/>
                    <a:pt x="1141059" y="2157261"/>
                    <a:pt x="1123814" y="2157261"/>
                  </a:cubicBezTo>
                  <a:lnTo>
                    <a:pt x="65021" y="2157261"/>
                  </a:lnTo>
                  <a:cubicBezTo>
                    <a:pt x="47776" y="2157261"/>
                    <a:pt x="31238" y="2150411"/>
                    <a:pt x="19044" y="2138217"/>
                  </a:cubicBezTo>
                  <a:cubicBezTo>
                    <a:pt x="6850" y="2126023"/>
                    <a:pt x="0" y="2109485"/>
                    <a:pt x="0" y="2092241"/>
                  </a:cubicBezTo>
                  <a:lnTo>
                    <a:pt x="0" y="65021"/>
                  </a:lnTo>
                  <a:cubicBezTo>
                    <a:pt x="0" y="47776"/>
                    <a:pt x="6850" y="31238"/>
                    <a:pt x="19044" y="19044"/>
                  </a:cubicBezTo>
                  <a:cubicBezTo>
                    <a:pt x="31238" y="6850"/>
                    <a:pt x="47776" y="0"/>
                    <a:pt x="65021" y="0"/>
                  </a:cubicBezTo>
                  <a:close/>
                </a:path>
              </a:pathLst>
            </a:custGeom>
            <a:solidFill>
              <a:srgbClr val="334C8A"/>
            </a:solidFill>
          </p:spPr>
        </p:sp>
        <p:sp>
          <p:nvSpPr>
            <p:cNvPr name="TextBox 37" id="37"/>
            <p:cNvSpPr txBox="true"/>
            <p:nvPr/>
          </p:nvSpPr>
          <p:spPr>
            <a:xfrm>
              <a:off x="0" y="-57150"/>
              <a:ext cx="812800" cy="869950"/>
            </a:xfrm>
            <a:prstGeom prst="rect">
              <a:avLst/>
            </a:prstGeom>
          </p:spPr>
          <p:txBody>
            <a:bodyPr anchor="ctr" rtlCol="false" tIns="50800" lIns="50800" bIns="50800" rIns="50800"/>
            <a:lstStyle/>
            <a:p>
              <a:pPr algn="ctr">
                <a:lnSpc>
                  <a:spcPts val="3114"/>
                </a:lnSpc>
              </a:pPr>
            </a:p>
          </p:txBody>
        </p:sp>
      </p:grpSp>
      <p:grpSp>
        <p:nvGrpSpPr>
          <p:cNvPr name="Group 38" id="38"/>
          <p:cNvGrpSpPr/>
          <p:nvPr/>
        </p:nvGrpSpPr>
        <p:grpSpPr>
          <a:xfrm rot="0">
            <a:off x="13044717" y="4728928"/>
            <a:ext cx="3572060" cy="4018750"/>
            <a:chOff x="0" y="0"/>
            <a:chExt cx="1188835" cy="1337500"/>
          </a:xfrm>
        </p:grpSpPr>
        <p:sp>
          <p:nvSpPr>
            <p:cNvPr name="Freeform 39" id="39"/>
            <p:cNvSpPr/>
            <p:nvPr/>
          </p:nvSpPr>
          <p:spPr>
            <a:xfrm flipH="false" flipV="false" rot="0">
              <a:off x="0" y="0"/>
              <a:ext cx="1188835" cy="1337500"/>
            </a:xfrm>
            <a:custGeom>
              <a:avLst/>
              <a:gdLst/>
              <a:ahLst/>
              <a:cxnLst/>
              <a:rect r="r" b="b" t="t" l="l"/>
              <a:pathLst>
                <a:path h="1337500" w="1188835">
                  <a:moveTo>
                    <a:pt x="0" y="0"/>
                  </a:moveTo>
                  <a:lnTo>
                    <a:pt x="1188835" y="0"/>
                  </a:lnTo>
                  <a:lnTo>
                    <a:pt x="1188835" y="1337500"/>
                  </a:lnTo>
                  <a:lnTo>
                    <a:pt x="0" y="1337500"/>
                  </a:lnTo>
                  <a:close/>
                </a:path>
              </a:pathLst>
            </a:custGeom>
            <a:solidFill>
              <a:srgbClr val="FFFFFF"/>
            </a:solidFill>
          </p:spPr>
        </p:sp>
        <p:sp>
          <p:nvSpPr>
            <p:cNvPr name="TextBox 40" id="40"/>
            <p:cNvSpPr txBox="true"/>
            <p:nvPr/>
          </p:nvSpPr>
          <p:spPr>
            <a:xfrm>
              <a:off x="0" y="-57150"/>
              <a:ext cx="812800" cy="869950"/>
            </a:xfrm>
            <a:prstGeom prst="rect">
              <a:avLst/>
            </a:prstGeom>
          </p:spPr>
          <p:txBody>
            <a:bodyPr anchor="ctr" rtlCol="false" tIns="50800" lIns="50800" bIns="50800" rIns="50800"/>
            <a:lstStyle/>
            <a:p>
              <a:pPr algn="ctr">
                <a:lnSpc>
                  <a:spcPts val="3114"/>
                </a:lnSpc>
              </a:pPr>
            </a:p>
          </p:txBody>
        </p:sp>
      </p:grpSp>
      <p:grpSp>
        <p:nvGrpSpPr>
          <p:cNvPr name="Group 41" id="41"/>
          <p:cNvGrpSpPr>
            <a:grpSpLocks noChangeAspect="true"/>
          </p:cNvGrpSpPr>
          <p:nvPr/>
        </p:nvGrpSpPr>
        <p:grpSpPr>
          <a:xfrm rot="0">
            <a:off x="13182256" y="2830096"/>
            <a:ext cx="3296981" cy="3296967"/>
            <a:chOff x="0" y="0"/>
            <a:chExt cx="6350000" cy="6349975"/>
          </a:xfrm>
        </p:grpSpPr>
        <p:sp>
          <p:nvSpPr>
            <p:cNvPr name="Freeform 42" id="42"/>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10"/>
              <a:stretch>
                <a:fillRect l="-33102" t="-68350" r="-33910" b="0"/>
              </a:stretch>
            </a:blipFill>
          </p:spPr>
        </p:sp>
      </p:grpSp>
      <p:sp>
        <p:nvSpPr>
          <p:cNvPr name="Freeform 43" id="43"/>
          <p:cNvSpPr/>
          <p:nvPr/>
        </p:nvSpPr>
        <p:spPr>
          <a:xfrm flipH="true" flipV="true" rot="0">
            <a:off x="14269024" y="6268024"/>
            <a:ext cx="4018976" cy="4018976"/>
          </a:xfrm>
          <a:custGeom>
            <a:avLst/>
            <a:gdLst/>
            <a:ahLst/>
            <a:cxnLst/>
            <a:rect r="r" b="b" t="t" l="l"/>
            <a:pathLst>
              <a:path h="4018976" w="4018976">
                <a:moveTo>
                  <a:pt x="4018976" y="4018976"/>
                </a:moveTo>
                <a:lnTo>
                  <a:pt x="0" y="4018976"/>
                </a:lnTo>
                <a:lnTo>
                  <a:pt x="0" y="0"/>
                </a:lnTo>
                <a:lnTo>
                  <a:pt x="4018976" y="0"/>
                </a:lnTo>
                <a:lnTo>
                  <a:pt x="4018976" y="4018976"/>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4" id="44"/>
          <p:cNvSpPr txBox="true"/>
          <p:nvPr/>
        </p:nvSpPr>
        <p:spPr>
          <a:xfrm rot="0">
            <a:off x="5650971" y="6351564"/>
            <a:ext cx="3039267" cy="398780"/>
          </a:xfrm>
          <a:prstGeom prst="rect">
            <a:avLst/>
          </a:prstGeom>
        </p:spPr>
        <p:txBody>
          <a:bodyPr anchor="t" rtlCol="false" tIns="0" lIns="0" bIns="0" rIns="0">
            <a:spAutoFit/>
          </a:bodyPr>
          <a:lstStyle/>
          <a:p>
            <a:pPr algn="ctr">
              <a:lnSpc>
                <a:spcPts val="3220"/>
              </a:lnSpc>
            </a:pPr>
            <a:r>
              <a:rPr lang="en-US" sz="2300" spc="46">
                <a:solidFill>
                  <a:srgbClr val="545454"/>
                </a:solidFill>
                <a:latin typeface="Raleway Bold"/>
              </a:rPr>
              <a:t>Citra Dwikasari</a:t>
            </a:r>
          </a:p>
        </p:txBody>
      </p:sp>
      <p:sp>
        <p:nvSpPr>
          <p:cNvPr name="TextBox 45" id="45"/>
          <p:cNvSpPr txBox="true"/>
          <p:nvPr/>
        </p:nvSpPr>
        <p:spPr>
          <a:xfrm rot="0">
            <a:off x="5725177" y="7186909"/>
            <a:ext cx="2890856" cy="431800"/>
          </a:xfrm>
          <a:prstGeom prst="rect">
            <a:avLst/>
          </a:prstGeom>
        </p:spPr>
        <p:txBody>
          <a:bodyPr anchor="t" rtlCol="false" tIns="0" lIns="0" bIns="0" rIns="0">
            <a:spAutoFit/>
          </a:bodyPr>
          <a:lstStyle/>
          <a:p>
            <a:pPr algn="ctr">
              <a:lnSpc>
                <a:spcPts val="3499"/>
              </a:lnSpc>
              <a:spcBef>
                <a:spcPct val="0"/>
              </a:spcBef>
            </a:pPr>
            <a:r>
              <a:rPr lang="en-US" sz="2499" spc="49">
                <a:solidFill>
                  <a:srgbClr val="545454"/>
                </a:solidFill>
                <a:latin typeface="Raleway"/>
              </a:rPr>
              <a:t>Data Visualizing </a:t>
            </a:r>
          </a:p>
        </p:txBody>
      </p:sp>
      <p:sp>
        <p:nvSpPr>
          <p:cNvPr name="TextBox 46" id="46"/>
          <p:cNvSpPr txBox="true"/>
          <p:nvPr/>
        </p:nvSpPr>
        <p:spPr>
          <a:xfrm rot="0">
            <a:off x="9579059" y="7186909"/>
            <a:ext cx="2890856" cy="431800"/>
          </a:xfrm>
          <a:prstGeom prst="rect">
            <a:avLst/>
          </a:prstGeom>
        </p:spPr>
        <p:txBody>
          <a:bodyPr anchor="t" rtlCol="false" tIns="0" lIns="0" bIns="0" rIns="0">
            <a:spAutoFit/>
          </a:bodyPr>
          <a:lstStyle/>
          <a:p>
            <a:pPr algn="ctr">
              <a:lnSpc>
                <a:spcPts val="3499"/>
              </a:lnSpc>
              <a:spcBef>
                <a:spcPct val="0"/>
              </a:spcBef>
            </a:pPr>
            <a:r>
              <a:rPr lang="en-US" sz="2499" spc="49">
                <a:solidFill>
                  <a:srgbClr val="545454"/>
                </a:solidFill>
                <a:latin typeface="Raleway"/>
              </a:rPr>
              <a:t>NN Modelling</a:t>
            </a:r>
          </a:p>
        </p:txBody>
      </p:sp>
      <p:sp>
        <p:nvSpPr>
          <p:cNvPr name="TextBox 47" id="47"/>
          <p:cNvSpPr txBox="true"/>
          <p:nvPr/>
        </p:nvSpPr>
        <p:spPr>
          <a:xfrm rot="0">
            <a:off x="9504854" y="6378886"/>
            <a:ext cx="3039267" cy="398780"/>
          </a:xfrm>
          <a:prstGeom prst="rect">
            <a:avLst/>
          </a:prstGeom>
        </p:spPr>
        <p:txBody>
          <a:bodyPr anchor="t" rtlCol="false" tIns="0" lIns="0" bIns="0" rIns="0">
            <a:spAutoFit/>
          </a:bodyPr>
          <a:lstStyle/>
          <a:p>
            <a:pPr algn="ctr">
              <a:lnSpc>
                <a:spcPts val="3220"/>
              </a:lnSpc>
            </a:pPr>
            <a:r>
              <a:rPr lang="en-US" sz="2300" spc="46">
                <a:solidFill>
                  <a:srgbClr val="545454"/>
                </a:solidFill>
                <a:latin typeface="Raleway Bold"/>
              </a:rPr>
              <a:t>Febrian Nur Alam</a:t>
            </a:r>
          </a:p>
        </p:txBody>
      </p:sp>
      <p:sp>
        <p:nvSpPr>
          <p:cNvPr name="TextBox 48" id="48"/>
          <p:cNvSpPr txBox="true"/>
          <p:nvPr/>
        </p:nvSpPr>
        <p:spPr>
          <a:xfrm rot="0">
            <a:off x="13297696" y="6378886"/>
            <a:ext cx="3039267" cy="398780"/>
          </a:xfrm>
          <a:prstGeom prst="rect">
            <a:avLst/>
          </a:prstGeom>
        </p:spPr>
        <p:txBody>
          <a:bodyPr anchor="t" rtlCol="false" tIns="0" lIns="0" bIns="0" rIns="0">
            <a:spAutoFit/>
          </a:bodyPr>
          <a:lstStyle/>
          <a:p>
            <a:pPr algn="ctr">
              <a:lnSpc>
                <a:spcPts val="3220"/>
              </a:lnSpc>
            </a:pPr>
            <a:r>
              <a:rPr lang="en-US" sz="2300" spc="46">
                <a:solidFill>
                  <a:srgbClr val="545454"/>
                </a:solidFill>
                <a:latin typeface="Raleway Bold"/>
              </a:rPr>
              <a:t>Reny Oktavianty</a:t>
            </a:r>
          </a:p>
        </p:txBody>
      </p:sp>
      <p:sp>
        <p:nvSpPr>
          <p:cNvPr name="TextBox 49" id="49"/>
          <p:cNvSpPr txBox="true"/>
          <p:nvPr/>
        </p:nvSpPr>
        <p:spPr>
          <a:xfrm rot="0">
            <a:off x="13401068" y="7186909"/>
            <a:ext cx="2890856" cy="431800"/>
          </a:xfrm>
          <a:prstGeom prst="rect">
            <a:avLst/>
          </a:prstGeom>
        </p:spPr>
        <p:txBody>
          <a:bodyPr anchor="t" rtlCol="false" tIns="0" lIns="0" bIns="0" rIns="0">
            <a:spAutoFit/>
          </a:bodyPr>
          <a:lstStyle/>
          <a:p>
            <a:pPr algn="ctr">
              <a:lnSpc>
                <a:spcPts val="3499"/>
              </a:lnSpc>
              <a:spcBef>
                <a:spcPct val="0"/>
              </a:spcBef>
            </a:pPr>
            <a:r>
              <a:rPr lang="en-US" sz="2499" spc="49">
                <a:solidFill>
                  <a:srgbClr val="545454"/>
                </a:solidFill>
                <a:latin typeface="Raleway"/>
              </a:rPr>
              <a:t>Data Reporting</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7209780"/>
            <a:ext cx="10287000" cy="4989195"/>
          </a:xfrm>
          <a:custGeom>
            <a:avLst/>
            <a:gdLst/>
            <a:ahLst/>
            <a:cxnLst/>
            <a:rect r="r" b="b" t="t" l="l"/>
            <a:pathLst>
              <a:path h="4989195" w="10287000">
                <a:moveTo>
                  <a:pt x="0" y="0"/>
                </a:moveTo>
                <a:lnTo>
                  <a:pt x="10287000" y="0"/>
                </a:lnTo>
                <a:lnTo>
                  <a:pt x="10287000" y="4989195"/>
                </a:lnTo>
                <a:lnTo>
                  <a:pt x="0" y="4989195"/>
                </a:lnTo>
                <a:lnTo>
                  <a:pt x="0" y="0"/>
                </a:lnTo>
                <a:close/>
              </a:path>
            </a:pathLst>
          </a:custGeom>
          <a:blipFill>
            <a:blip r:embed="rId2">
              <a:alphaModFix amt="65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0">
            <a:off x="14269024" y="0"/>
            <a:ext cx="4018976" cy="4018976"/>
          </a:xfrm>
          <a:custGeom>
            <a:avLst/>
            <a:gdLst/>
            <a:ahLst/>
            <a:cxnLst/>
            <a:rect r="r" b="b" t="t" l="l"/>
            <a:pathLst>
              <a:path h="4018976" w="4018976">
                <a:moveTo>
                  <a:pt x="4018976" y="0"/>
                </a:moveTo>
                <a:lnTo>
                  <a:pt x="0" y="0"/>
                </a:lnTo>
                <a:lnTo>
                  <a:pt x="0" y="4018976"/>
                </a:lnTo>
                <a:lnTo>
                  <a:pt x="4018976" y="4018976"/>
                </a:lnTo>
                <a:lnTo>
                  <a:pt x="4018976"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AutoShape 4" id="4"/>
          <p:cNvSpPr/>
          <p:nvPr/>
        </p:nvSpPr>
        <p:spPr>
          <a:xfrm flipV="true">
            <a:off x="-2408907" y="1941930"/>
            <a:ext cx="8065620" cy="47625"/>
          </a:xfrm>
          <a:prstGeom prst="line">
            <a:avLst/>
          </a:prstGeom>
          <a:ln cap="flat" w="95250">
            <a:solidFill>
              <a:srgbClr val="334C8A"/>
            </a:solidFill>
            <a:prstDash val="solid"/>
            <a:headEnd type="none" len="sm" w="sm"/>
            <a:tailEnd type="none" len="sm" w="sm"/>
          </a:ln>
        </p:spPr>
      </p:sp>
      <p:sp>
        <p:nvSpPr>
          <p:cNvPr name="TextBox 5" id="5"/>
          <p:cNvSpPr txBox="true"/>
          <p:nvPr/>
        </p:nvSpPr>
        <p:spPr>
          <a:xfrm rot="0">
            <a:off x="1028700" y="819150"/>
            <a:ext cx="7804160" cy="822747"/>
          </a:xfrm>
          <a:prstGeom prst="rect">
            <a:avLst/>
          </a:prstGeom>
        </p:spPr>
        <p:txBody>
          <a:bodyPr anchor="t" rtlCol="false" tIns="0" lIns="0" bIns="0" rIns="0">
            <a:spAutoFit/>
          </a:bodyPr>
          <a:lstStyle/>
          <a:p>
            <a:pPr>
              <a:lnSpc>
                <a:spcPts val="6092"/>
              </a:lnSpc>
            </a:pPr>
            <a:r>
              <a:rPr lang="en-US" sz="6413" spc="-320">
                <a:solidFill>
                  <a:srgbClr val="334C8A"/>
                </a:solidFill>
                <a:latin typeface="League Spartan"/>
              </a:rPr>
              <a:t>Splitting Train Data</a:t>
            </a:r>
          </a:p>
        </p:txBody>
      </p:sp>
      <p:sp>
        <p:nvSpPr>
          <p:cNvPr name="Freeform 6" id="6"/>
          <p:cNvSpPr/>
          <p:nvPr/>
        </p:nvSpPr>
        <p:spPr>
          <a:xfrm flipH="true" flipV="false" rot="0">
            <a:off x="14421424" y="152400"/>
            <a:ext cx="4018976" cy="4018976"/>
          </a:xfrm>
          <a:custGeom>
            <a:avLst/>
            <a:gdLst/>
            <a:ahLst/>
            <a:cxnLst/>
            <a:rect r="r" b="b" t="t" l="l"/>
            <a:pathLst>
              <a:path h="4018976" w="4018976">
                <a:moveTo>
                  <a:pt x="4018976" y="0"/>
                </a:moveTo>
                <a:lnTo>
                  <a:pt x="0" y="0"/>
                </a:lnTo>
                <a:lnTo>
                  <a:pt x="0" y="4018976"/>
                </a:lnTo>
                <a:lnTo>
                  <a:pt x="4018976" y="4018976"/>
                </a:lnTo>
                <a:lnTo>
                  <a:pt x="4018976"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2248626" y="3144113"/>
            <a:ext cx="14171762" cy="957737"/>
          </a:xfrm>
          <a:custGeom>
            <a:avLst/>
            <a:gdLst/>
            <a:ahLst/>
            <a:cxnLst/>
            <a:rect r="r" b="b" t="t" l="l"/>
            <a:pathLst>
              <a:path h="957737" w="14171762">
                <a:moveTo>
                  <a:pt x="0" y="0"/>
                </a:moveTo>
                <a:lnTo>
                  <a:pt x="14171763" y="0"/>
                </a:lnTo>
                <a:lnTo>
                  <a:pt x="14171763" y="957737"/>
                </a:lnTo>
                <a:lnTo>
                  <a:pt x="0" y="957737"/>
                </a:lnTo>
                <a:lnTo>
                  <a:pt x="0" y="0"/>
                </a:lnTo>
                <a:close/>
              </a:path>
            </a:pathLst>
          </a:custGeom>
          <a:blipFill>
            <a:blip r:embed="rId6"/>
            <a:stretch>
              <a:fillRect l="0" t="-6525" r="0" b="-3592"/>
            </a:stretch>
          </a:blipFill>
        </p:spPr>
      </p:sp>
      <p:sp>
        <p:nvSpPr>
          <p:cNvPr name="Freeform 8" id="8"/>
          <p:cNvSpPr/>
          <p:nvPr/>
        </p:nvSpPr>
        <p:spPr>
          <a:xfrm flipH="false" flipV="false" rot="0">
            <a:off x="4295562" y="4642745"/>
            <a:ext cx="10077890" cy="3341730"/>
          </a:xfrm>
          <a:custGeom>
            <a:avLst/>
            <a:gdLst/>
            <a:ahLst/>
            <a:cxnLst/>
            <a:rect r="r" b="b" t="t" l="l"/>
            <a:pathLst>
              <a:path h="3341730" w="10077890">
                <a:moveTo>
                  <a:pt x="0" y="0"/>
                </a:moveTo>
                <a:lnTo>
                  <a:pt x="10077891" y="0"/>
                </a:lnTo>
                <a:lnTo>
                  <a:pt x="10077891" y="3341730"/>
                </a:lnTo>
                <a:lnTo>
                  <a:pt x="0" y="3341730"/>
                </a:lnTo>
                <a:lnTo>
                  <a:pt x="0" y="0"/>
                </a:lnTo>
                <a:close/>
              </a:path>
            </a:pathLst>
          </a:custGeom>
          <a:blipFill>
            <a:blip r:embed="rId7"/>
            <a:stretch>
              <a:fillRect l="-61" t="0" r="-61" b="0"/>
            </a:stretch>
          </a:blipFill>
        </p:spPr>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7209780"/>
            <a:ext cx="10287000" cy="4989195"/>
          </a:xfrm>
          <a:custGeom>
            <a:avLst/>
            <a:gdLst/>
            <a:ahLst/>
            <a:cxnLst/>
            <a:rect r="r" b="b" t="t" l="l"/>
            <a:pathLst>
              <a:path h="4989195" w="10287000">
                <a:moveTo>
                  <a:pt x="0" y="0"/>
                </a:moveTo>
                <a:lnTo>
                  <a:pt x="10287000" y="0"/>
                </a:lnTo>
                <a:lnTo>
                  <a:pt x="10287000" y="4989195"/>
                </a:lnTo>
                <a:lnTo>
                  <a:pt x="0" y="4989195"/>
                </a:lnTo>
                <a:lnTo>
                  <a:pt x="0" y="0"/>
                </a:lnTo>
                <a:close/>
              </a:path>
            </a:pathLst>
          </a:custGeom>
          <a:blipFill>
            <a:blip r:embed="rId2">
              <a:alphaModFix amt="65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0">
            <a:off x="14269024" y="0"/>
            <a:ext cx="4018976" cy="4018976"/>
          </a:xfrm>
          <a:custGeom>
            <a:avLst/>
            <a:gdLst/>
            <a:ahLst/>
            <a:cxnLst/>
            <a:rect r="r" b="b" t="t" l="l"/>
            <a:pathLst>
              <a:path h="4018976" w="4018976">
                <a:moveTo>
                  <a:pt x="4018976" y="0"/>
                </a:moveTo>
                <a:lnTo>
                  <a:pt x="0" y="0"/>
                </a:lnTo>
                <a:lnTo>
                  <a:pt x="0" y="4018976"/>
                </a:lnTo>
                <a:lnTo>
                  <a:pt x="4018976" y="4018976"/>
                </a:lnTo>
                <a:lnTo>
                  <a:pt x="4018976"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AutoShape 4" id="4"/>
          <p:cNvSpPr/>
          <p:nvPr/>
        </p:nvSpPr>
        <p:spPr>
          <a:xfrm flipV="true">
            <a:off x="-2408907" y="1941930"/>
            <a:ext cx="8065620" cy="47625"/>
          </a:xfrm>
          <a:prstGeom prst="line">
            <a:avLst/>
          </a:prstGeom>
          <a:ln cap="flat" w="95250">
            <a:solidFill>
              <a:srgbClr val="334C8A"/>
            </a:solidFill>
            <a:prstDash val="solid"/>
            <a:headEnd type="none" len="sm" w="sm"/>
            <a:tailEnd type="none" len="sm" w="sm"/>
          </a:ln>
        </p:spPr>
      </p:sp>
      <p:sp>
        <p:nvSpPr>
          <p:cNvPr name="TextBox 5" id="5"/>
          <p:cNvSpPr txBox="true"/>
          <p:nvPr/>
        </p:nvSpPr>
        <p:spPr>
          <a:xfrm rot="0">
            <a:off x="1028700" y="819150"/>
            <a:ext cx="8115300" cy="822747"/>
          </a:xfrm>
          <a:prstGeom prst="rect">
            <a:avLst/>
          </a:prstGeom>
        </p:spPr>
        <p:txBody>
          <a:bodyPr anchor="t" rtlCol="false" tIns="0" lIns="0" bIns="0" rIns="0">
            <a:spAutoFit/>
          </a:bodyPr>
          <a:lstStyle/>
          <a:p>
            <a:pPr>
              <a:lnSpc>
                <a:spcPts val="6092"/>
              </a:lnSpc>
            </a:pPr>
            <a:r>
              <a:rPr lang="en-US" sz="6413" spc="-320">
                <a:solidFill>
                  <a:srgbClr val="334C8A"/>
                </a:solidFill>
                <a:latin typeface="League Spartan"/>
              </a:rPr>
              <a:t>Tokenizing All Data</a:t>
            </a:r>
          </a:p>
        </p:txBody>
      </p:sp>
      <p:sp>
        <p:nvSpPr>
          <p:cNvPr name="Freeform 6" id="6"/>
          <p:cNvSpPr/>
          <p:nvPr/>
        </p:nvSpPr>
        <p:spPr>
          <a:xfrm flipH="true" flipV="false" rot="0">
            <a:off x="14421424" y="152400"/>
            <a:ext cx="4018976" cy="4018976"/>
          </a:xfrm>
          <a:custGeom>
            <a:avLst/>
            <a:gdLst/>
            <a:ahLst/>
            <a:cxnLst/>
            <a:rect r="r" b="b" t="t" l="l"/>
            <a:pathLst>
              <a:path h="4018976" w="4018976">
                <a:moveTo>
                  <a:pt x="4018976" y="0"/>
                </a:moveTo>
                <a:lnTo>
                  <a:pt x="0" y="0"/>
                </a:lnTo>
                <a:lnTo>
                  <a:pt x="0" y="4018976"/>
                </a:lnTo>
                <a:lnTo>
                  <a:pt x="4018976" y="4018976"/>
                </a:lnTo>
                <a:lnTo>
                  <a:pt x="4018976"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451633" y="2157681"/>
            <a:ext cx="8063680" cy="7556802"/>
          </a:xfrm>
          <a:custGeom>
            <a:avLst/>
            <a:gdLst/>
            <a:ahLst/>
            <a:cxnLst/>
            <a:rect r="r" b="b" t="t" l="l"/>
            <a:pathLst>
              <a:path h="7556802" w="8063680">
                <a:moveTo>
                  <a:pt x="0" y="0"/>
                </a:moveTo>
                <a:lnTo>
                  <a:pt x="8063681" y="0"/>
                </a:lnTo>
                <a:lnTo>
                  <a:pt x="8063681" y="7556801"/>
                </a:lnTo>
                <a:lnTo>
                  <a:pt x="0" y="7556801"/>
                </a:lnTo>
                <a:lnTo>
                  <a:pt x="0" y="0"/>
                </a:lnTo>
                <a:close/>
              </a:path>
            </a:pathLst>
          </a:custGeom>
          <a:blipFill>
            <a:blip r:embed="rId6"/>
            <a:stretch>
              <a:fillRect l="-814" t="0" r="-814" b="0"/>
            </a:stretch>
          </a:blipFill>
        </p:spPr>
      </p:sp>
      <p:sp>
        <p:nvSpPr>
          <p:cNvPr name="TextBox 8" id="8"/>
          <p:cNvSpPr txBox="true"/>
          <p:nvPr/>
        </p:nvSpPr>
        <p:spPr>
          <a:xfrm rot="0">
            <a:off x="8515314" y="4979295"/>
            <a:ext cx="9144000" cy="1894523"/>
          </a:xfrm>
          <a:prstGeom prst="rect">
            <a:avLst/>
          </a:prstGeom>
        </p:spPr>
        <p:txBody>
          <a:bodyPr anchor="t" rtlCol="false" tIns="0" lIns="0" bIns="0" rIns="0">
            <a:spAutoFit/>
          </a:bodyPr>
          <a:lstStyle/>
          <a:p>
            <a:pPr>
              <a:lnSpc>
                <a:spcPts val="3022"/>
              </a:lnSpc>
              <a:spcBef>
                <a:spcPct val="0"/>
              </a:spcBef>
            </a:pPr>
            <a:r>
              <a:rPr lang="en-US" sz="2325" spc="116">
                <a:solidFill>
                  <a:srgbClr val="334C8A"/>
                </a:solidFill>
                <a:latin typeface="Sanchez"/>
              </a:rPr>
              <a:t>Pada tahap ini dilakukan proses cleansing data menggunakan tokenizer. Parameter pada fungsi tokenizer memungkinkan data dapat di filter sesuai dengan argument yang di masukan. Kemudian kata dapat di ubah menjadi lowercase</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7209780"/>
            <a:ext cx="10287000" cy="4989195"/>
          </a:xfrm>
          <a:custGeom>
            <a:avLst/>
            <a:gdLst/>
            <a:ahLst/>
            <a:cxnLst/>
            <a:rect r="r" b="b" t="t" l="l"/>
            <a:pathLst>
              <a:path h="4989195" w="10287000">
                <a:moveTo>
                  <a:pt x="0" y="0"/>
                </a:moveTo>
                <a:lnTo>
                  <a:pt x="10287000" y="0"/>
                </a:lnTo>
                <a:lnTo>
                  <a:pt x="10287000" y="4989195"/>
                </a:lnTo>
                <a:lnTo>
                  <a:pt x="0" y="4989195"/>
                </a:lnTo>
                <a:lnTo>
                  <a:pt x="0" y="0"/>
                </a:lnTo>
                <a:close/>
              </a:path>
            </a:pathLst>
          </a:custGeom>
          <a:blipFill>
            <a:blip r:embed="rId2">
              <a:alphaModFix amt="65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0">
            <a:off x="14269024" y="0"/>
            <a:ext cx="4018976" cy="4018976"/>
          </a:xfrm>
          <a:custGeom>
            <a:avLst/>
            <a:gdLst/>
            <a:ahLst/>
            <a:cxnLst/>
            <a:rect r="r" b="b" t="t" l="l"/>
            <a:pathLst>
              <a:path h="4018976" w="4018976">
                <a:moveTo>
                  <a:pt x="4018976" y="0"/>
                </a:moveTo>
                <a:lnTo>
                  <a:pt x="0" y="0"/>
                </a:lnTo>
                <a:lnTo>
                  <a:pt x="0" y="4018976"/>
                </a:lnTo>
                <a:lnTo>
                  <a:pt x="4018976" y="4018976"/>
                </a:lnTo>
                <a:lnTo>
                  <a:pt x="4018976"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AutoShape 4" id="4"/>
          <p:cNvSpPr/>
          <p:nvPr/>
        </p:nvSpPr>
        <p:spPr>
          <a:xfrm flipV="true">
            <a:off x="-2408907" y="1941930"/>
            <a:ext cx="8065620" cy="47625"/>
          </a:xfrm>
          <a:prstGeom prst="line">
            <a:avLst/>
          </a:prstGeom>
          <a:ln cap="flat" w="95250">
            <a:solidFill>
              <a:srgbClr val="334C8A"/>
            </a:solidFill>
            <a:prstDash val="solid"/>
            <a:headEnd type="none" len="sm" w="sm"/>
            <a:tailEnd type="none" len="sm" w="sm"/>
          </a:ln>
        </p:spPr>
      </p:sp>
      <p:sp>
        <p:nvSpPr>
          <p:cNvPr name="TextBox 5" id="5"/>
          <p:cNvSpPr txBox="true"/>
          <p:nvPr/>
        </p:nvSpPr>
        <p:spPr>
          <a:xfrm rot="0">
            <a:off x="1028700" y="819150"/>
            <a:ext cx="8115300" cy="822747"/>
          </a:xfrm>
          <a:prstGeom prst="rect">
            <a:avLst/>
          </a:prstGeom>
        </p:spPr>
        <p:txBody>
          <a:bodyPr anchor="t" rtlCol="false" tIns="0" lIns="0" bIns="0" rIns="0">
            <a:spAutoFit/>
          </a:bodyPr>
          <a:lstStyle/>
          <a:p>
            <a:pPr>
              <a:lnSpc>
                <a:spcPts val="6092"/>
              </a:lnSpc>
            </a:pPr>
            <a:r>
              <a:rPr lang="en-US" sz="6413" spc="-320">
                <a:solidFill>
                  <a:srgbClr val="334C8A"/>
                </a:solidFill>
                <a:latin typeface="League Spartan"/>
              </a:rPr>
              <a:t>Balancing Train Data</a:t>
            </a:r>
          </a:p>
        </p:txBody>
      </p:sp>
      <p:sp>
        <p:nvSpPr>
          <p:cNvPr name="Freeform 6" id="6"/>
          <p:cNvSpPr/>
          <p:nvPr/>
        </p:nvSpPr>
        <p:spPr>
          <a:xfrm flipH="true" flipV="false" rot="0">
            <a:off x="14421424" y="152400"/>
            <a:ext cx="4018976" cy="4018976"/>
          </a:xfrm>
          <a:custGeom>
            <a:avLst/>
            <a:gdLst/>
            <a:ahLst/>
            <a:cxnLst/>
            <a:rect r="r" b="b" t="t" l="l"/>
            <a:pathLst>
              <a:path h="4018976" w="4018976">
                <a:moveTo>
                  <a:pt x="4018976" y="0"/>
                </a:moveTo>
                <a:lnTo>
                  <a:pt x="0" y="0"/>
                </a:lnTo>
                <a:lnTo>
                  <a:pt x="0" y="4018976"/>
                </a:lnTo>
                <a:lnTo>
                  <a:pt x="4018976" y="4018976"/>
                </a:lnTo>
                <a:lnTo>
                  <a:pt x="4018976"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3036235" y="3598762"/>
            <a:ext cx="12215530" cy="1588836"/>
          </a:xfrm>
          <a:custGeom>
            <a:avLst/>
            <a:gdLst/>
            <a:ahLst/>
            <a:cxnLst/>
            <a:rect r="r" b="b" t="t" l="l"/>
            <a:pathLst>
              <a:path h="1588836" w="12215530">
                <a:moveTo>
                  <a:pt x="0" y="0"/>
                </a:moveTo>
                <a:lnTo>
                  <a:pt x="12215530" y="0"/>
                </a:lnTo>
                <a:lnTo>
                  <a:pt x="12215530" y="1588836"/>
                </a:lnTo>
                <a:lnTo>
                  <a:pt x="0" y="1588836"/>
                </a:lnTo>
                <a:lnTo>
                  <a:pt x="0" y="0"/>
                </a:lnTo>
                <a:close/>
              </a:path>
            </a:pathLst>
          </a:custGeom>
          <a:blipFill>
            <a:blip r:embed="rId6"/>
            <a:stretch>
              <a:fillRect l="0" t="-3905" r="0" b="-3905"/>
            </a:stretch>
          </a:blipFill>
        </p:spPr>
      </p:sp>
      <p:sp>
        <p:nvSpPr>
          <p:cNvPr name="TextBox 8" id="8"/>
          <p:cNvSpPr txBox="true"/>
          <p:nvPr/>
        </p:nvSpPr>
        <p:spPr>
          <a:xfrm rot="0">
            <a:off x="1593312" y="5555716"/>
            <a:ext cx="15101376" cy="1132523"/>
          </a:xfrm>
          <a:prstGeom prst="rect">
            <a:avLst/>
          </a:prstGeom>
        </p:spPr>
        <p:txBody>
          <a:bodyPr anchor="t" rtlCol="false" tIns="0" lIns="0" bIns="0" rIns="0">
            <a:spAutoFit/>
          </a:bodyPr>
          <a:lstStyle/>
          <a:p>
            <a:pPr algn="ctr">
              <a:lnSpc>
                <a:spcPts val="3022"/>
              </a:lnSpc>
              <a:spcBef>
                <a:spcPct val="0"/>
              </a:spcBef>
            </a:pPr>
            <a:r>
              <a:rPr lang="en-US" sz="2325" spc="116">
                <a:solidFill>
                  <a:srgbClr val="334C8A"/>
                </a:solidFill>
                <a:latin typeface="Sanchez"/>
              </a:rPr>
              <a:t>Kami melakukan balancing data pada data train, dikarenakan memiliki label yang tidak seimbang dengan menggunakan metode oversampling dari imblearn seperti coding diatas. Jumlah data dan label menjadi sama dengan data yang paling sering, yaitu label positif.</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true" rot="-5400000">
            <a:off x="-1883664" y="4915483"/>
            <a:ext cx="7315200" cy="3547872"/>
          </a:xfrm>
          <a:custGeom>
            <a:avLst/>
            <a:gdLst/>
            <a:ahLst/>
            <a:cxnLst/>
            <a:rect r="r" b="b" t="t" l="l"/>
            <a:pathLst>
              <a:path h="3547872" w="7315200">
                <a:moveTo>
                  <a:pt x="0" y="3547872"/>
                </a:moveTo>
                <a:lnTo>
                  <a:pt x="7315200" y="3547872"/>
                </a:lnTo>
                <a:lnTo>
                  <a:pt x="7315200" y="0"/>
                </a:lnTo>
                <a:lnTo>
                  <a:pt x="0" y="0"/>
                </a:lnTo>
                <a:lnTo>
                  <a:pt x="0" y="3547872"/>
                </a:lnTo>
                <a:close/>
              </a:path>
            </a:pathLst>
          </a:custGeom>
          <a:blipFill>
            <a:blip r:embed="rId2">
              <a:alphaModFix amt="65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true" rot="0">
            <a:off x="0" y="6268024"/>
            <a:ext cx="4018976" cy="4018976"/>
          </a:xfrm>
          <a:custGeom>
            <a:avLst/>
            <a:gdLst/>
            <a:ahLst/>
            <a:cxnLst/>
            <a:rect r="r" b="b" t="t" l="l"/>
            <a:pathLst>
              <a:path h="4018976" w="4018976">
                <a:moveTo>
                  <a:pt x="0" y="4018976"/>
                </a:moveTo>
                <a:lnTo>
                  <a:pt x="4018976" y="4018976"/>
                </a:lnTo>
                <a:lnTo>
                  <a:pt x="4018976" y="0"/>
                </a:lnTo>
                <a:lnTo>
                  <a:pt x="0" y="0"/>
                </a:lnTo>
                <a:lnTo>
                  <a:pt x="0" y="4018976"/>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AutoShape 4" id="4"/>
          <p:cNvSpPr/>
          <p:nvPr/>
        </p:nvSpPr>
        <p:spPr>
          <a:xfrm flipV="true">
            <a:off x="-2336330" y="3178474"/>
            <a:ext cx="12476236" cy="200025"/>
          </a:xfrm>
          <a:prstGeom prst="line">
            <a:avLst/>
          </a:prstGeom>
          <a:ln cap="flat" w="95250">
            <a:solidFill>
              <a:srgbClr val="334C8A"/>
            </a:solidFill>
            <a:prstDash val="solid"/>
            <a:headEnd type="none" len="sm" w="sm"/>
            <a:tailEnd type="none" len="sm" w="sm"/>
          </a:ln>
        </p:spPr>
      </p:sp>
      <p:sp>
        <p:nvSpPr>
          <p:cNvPr name="TextBox 5" id="5"/>
          <p:cNvSpPr txBox="true"/>
          <p:nvPr/>
        </p:nvSpPr>
        <p:spPr>
          <a:xfrm rot="0">
            <a:off x="604656" y="1022242"/>
            <a:ext cx="9840140" cy="2108614"/>
          </a:xfrm>
          <a:prstGeom prst="rect">
            <a:avLst/>
          </a:prstGeom>
        </p:spPr>
        <p:txBody>
          <a:bodyPr anchor="t" rtlCol="false" tIns="0" lIns="0" bIns="0" rIns="0">
            <a:spAutoFit/>
          </a:bodyPr>
          <a:lstStyle/>
          <a:p>
            <a:pPr>
              <a:lnSpc>
                <a:spcPts val="8087"/>
              </a:lnSpc>
            </a:pPr>
            <a:r>
              <a:rPr lang="en-US" sz="8513" spc="-425">
                <a:solidFill>
                  <a:srgbClr val="334C8A"/>
                </a:solidFill>
                <a:latin typeface="League Spartan"/>
              </a:rPr>
              <a:t>Alur Pemodelan LSTM</a:t>
            </a:r>
          </a:p>
        </p:txBody>
      </p:sp>
      <p:sp>
        <p:nvSpPr>
          <p:cNvPr name="Freeform 6" id="6"/>
          <p:cNvSpPr/>
          <p:nvPr/>
        </p:nvSpPr>
        <p:spPr>
          <a:xfrm flipH="false" flipV="false" rot="0">
            <a:off x="3295239" y="3706664"/>
            <a:ext cx="14299115" cy="5551636"/>
          </a:xfrm>
          <a:custGeom>
            <a:avLst/>
            <a:gdLst/>
            <a:ahLst/>
            <a:cxnLst/>
            <a:rect r="r" b="b" t="t" l="l"/>
            <a:pathLst>
              <a:path h="5551636" w="14299115">
                <a:moveTo>
                  <a:pt x="0" y="0"/>
                </a:moveTo>
                <a:lnTo>
                  <a:pt x="14299115" y="0"/>
                </a:lnTo>
                <a:lnTo>
                  <a:pt x="14299115" y="5551636"/>
                </a:lnTo>
                <a:lnTo>
                  <a:pt x="0" y="5551636"/>
                </a:lnTo>
                <a:lnTo>
                  <a:pt x="0" y="0"/>
                </a:lnTo>
                <a:close/>
              </a:path>
            </a:pathLst>
          </a:custGeom>
          <a:blipFill>
            <a:blip r:embed="rId6"/>
            <a:stretch>
              <a:fillRect l="0" t="0" r="0" b="0"/>
            </a:stretch>
          </a:blipFill>
        </p:spPr>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true" rot="-5400000">
            <a:off x="-1883664" y="4915483"/>
            <a:ext cx="7315200" cy="3547872"/>
          </a:xfrm>
          <a:custGeom>
            <a:avLst/>
            <a:gdLst/>
            <a:ahLst/>
            <a:cxnLst/>
            <a:rect r="r" b="b" t="t" l="l"/>
            <a:pathLst>
              <a:path h="3547872" w="7315200">
                <a:moveTo>
                  <a:pt x="0" y="3547872"/>
                </a:moveTo>
                <a:lnTo>
                  <a:pt x="7315200" y="3547872"/>
                </a:lnTo>
                <a:lnTo>
                  <a:pt x="7315200" y="0"/>
                </a:lnTo>
                <a:lnTo>
                  <a:pt x="0" y="0"/>
                </a:lnTo>
                <a:lnTo>
                  <a:pt x="0" y="3547872"/>
                </a:lnTo>
                <a:close/>
              </a:path>
            </a:pathLst>
          </a:custGeom>
          <a:blipFill>
            <a:blip r:embed="rId2">
              <a:alphaModFix amt="65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true" rot="0">
            <a:off x="0" y="6268024"/>
            <a:ext cx="4018976" cy="4018976"/>
          </a:xfrm>
          <a:custGeom>
            <a:avLst/>
            <a:gdLst/>
            <a:ahLst/>
            <a:cxnLst/>
            <a:rect r="r" b="b" t="t" l="l"/>
            <a:pathLst>
              <a:path h="4018976" w="4018976">
                <a:moveTo>
                  <a:pt x="0" y="4018976"/>
                </a:moveTo>
                <a:lnTo>
                  <a:pt x="4018976" y="4018976"/>
                </a:lnTo>
                <a:lnTo>
                  <a:pt x="4018976" y="0"/>
                </a:lnTo>
                <a:lnTo>
                  <a:pt x="0" y="0"/>
                </a:lnTo>
                <a:lnTo>
                  <a:pt x="0" y="4018976"/>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AutoShape 4" id="4"/>
          <p:cNvSpPr/>
          <p:nvPr/>
        </p:nvSpPr>
        <p:spPr>
          <a:xfrm flipV="true">
            <a:off x="-2336330" y="3178474"/>
            <a:ext cx="12476236" cy="200025"/>
          </a:xfrm>
          <a:prstGeom prst="line">
            <a:avLst/>
          </a:prstGeom>
          <a:ln cap="flat" w="95250">
            <a:solidFill>
              <a:srgbClr val="334C8A"/>
            </a:solidFill>
            <a:prstDash val="solid"/>
            <a:headEnd type="none" len="sm" w="sm"/>
            <a:tailEnd type="none" len="sm" w="sm"/>
          </a:ln>
        </p:spPr>
      </p:sp>
      <p:sp>
        <p:nvSpPr>
          <p:cNvPr name="TextBox 5" id="5"/>
          <p:cNvSpPr txBox="true"/>
          <p:nvPr/>
        </p:nvSpPr>
        <p:spPr>
          <a:xfrm rot="0">
            <a:off x="604656" y="1022242"/>
            <a:ext cx="9840140" cy="2108614"/>
          </a:xfrm>
          <a:prstGeom prst="rect">
            <a:avLst/>
          </a:prstGeom>
        </p:spPr>
        <p:txBody>
          <a:bodyPr anchor="t" rtlCol="false" tIns="0" lIns="0" bIns="0" rIns="0">
            <a:spAutoFit/>
          </a:bodyPr>
          <a:lstStyle/>
          <a:p>
            <a:pPr>
              <a:lnSpc>
                <a:spcPts val="8087"/>
              </a:lnSpc>
            </a:pPr>
            <a:r>
              <a:rPr lang="en-US" sz="8513" spc="-425">
                <a:solidFill>
                  <a:srgbClr val="334C8A"/>
                </a:solidFill>
                <a:latin typeface="League Spartan"/>
              </a:rPr>
              <a:t>Alur Pemodelan NN</a:t>
            </a:r>
          </a:p>
        </p:txBody>
      </p:sp>
      <p:sp>
        <p:nvSpPr>
          <p:cNvPr name="Freeform 6" id="6"/>
          <p:cNvSpPr/>
          <p:nvPr/>
        </p:nvSpPr>
        <p:spPr>
          <a:xfrm flipH="false" flipV="false" rot="0">
            <a:off x="2700850" y="3130855"/>
            <a:ext cx="14879637" cy="6119084"/>
          </a:xfrm>
          <a:custGeom>
            <a:avLst/>
            <a:gdLst/>
            <a:ahLst/>
            <a:cxnLst/>
            <a:rect r="r" b="b" t="t" l="l"/>
            <a:pathLst>
              <a:path h="6119084" w="14879637">
                <a:moveTo>
                  <a:pt x="0" y="0"/>
                </a:moveTo>
                <a:lnTo>
                  <a:pt x="14879637" y="0"/>
                </a:lnTo>
                <a:lnTo>
                  <a:pt x="14879637" y="6119085"/>
                </a:lnTo>
                <a:lnTo>
                  <a:pt x="0" y="6119085"/>
                </a:lnTo>
                <a:lnTo>
                  <a:pt x="0" y="0"/>
                </a:lnTo>
                <a:close/>
              </a:path>
            </a:pathLst>
          </a:custGeom>
          <a:blipFill>
            <a:blip r:embed="rId6"/>
            <a:stretch>
              <a:fillRect l="0" t="0" r="0" b="0"/>
            </a:stretch>
          </a:blipFill>
        </p:spPr>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334C8A"/>
        </a:solidFill>
      </p:bgPr>
    </p:bg>
    <p:spTree>
      <p:nvGrpSpPr>
        <p:cNvPr id="1" name=""/>
        <p:cNvGrpSpPr/>
        <p:nvPr/>
      </p:nvGrpSpPr>
      <p:grpSpPr>
        <a:xfrm>
          <a:off x="0" y="0"/>
          <a:ext cx="0" cy="0"/>
          <a:chOff x="0" y="0"/>
          <a:chExt cx="0" cy="0"/>
        </a:xfrm>
      </p:grpSpPr>
      <p:sp>
        <p:nvSpPr>
          <p:cNvPr name="Freeform 2" id="2"/>
          <p:cNvSpPr/>
          <p:nvPr/>
        </p:nvSpPr>
        <p:spPr>
          <a:xfrm flipH="false" flipV="false" rot="0">
            <a:off x="5434540" y="2009488"/>
            <a:ext cx="7609421" cy="7609421"/>
          </a:xfrm>
          <a:custGeom>
            <a:avLst/>
            <a:gdLst/>
            <a:ahLst/>
            <a:cxnLst/>
            <a:rect r="r" b="b" t="t" l="l"/>
            <a:pathLst>
              <a:path h="7609421" w="7609421">
                <a:moveTo>
                  <a:pt x="0" y="0"/>
                </a:moveTo>
                <a:lnTo>
                  <a:pt x="7609420" y="0"/>
                </a:lnTo>
                <a:lnTo>
                  <a:pt x="7609420" y="7609420"/>
                </a:lnTo>
                <a:lnTo>
                  <a:pt x="0" y="760942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true" rot="0">
            <a:off x="14269024" y="6268024"/>
            <a:ext cx="4018976" cy="4018976"/>
          </a:xfrm>
          <a:custGeom>
            <a:avLst/>
            <a:gdLst/>
            <a:ahLst/>
            <a:cxnLst/>
            <a:rect r="r" b="b" t="t" l="l"/>
            <a:pathLst>
              <a:path h="4018976" w="4018976">
                <a:moveTo>
                  <a:pt x="4018976" y="4018976"/>
                </a:moveTo>
                <a:lnTo>
                  <a:pt x="0" y="4018976"/>
                </a:lnTo>
                <a:lnTo>
                  <a:pt x="0" y="0"/>
                </a:lnTo>
                <a:lnTo>
                  <a:pt x="4018976" y="0"/>
                </a:lnTo>
                <a:lnTo>
                  <a:pt x="4018976" y="4018976"/>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true" rot="-5400000">
            <a:off x="-2648902" y="2648903"/>
            <a:ext cx="10287000" cy="4989195"/>
          </a:xfrm>
          <a:custGeom>
            <a:avLst/>
            <a:gdLst/>
            <a:ahLst/>
            <a:cxnLst/>
            <a:rect r="r" b="b" t="t" l="l"/>
            <a:pathLst>
              <a:path h="4989195" w="10287000">
                <a:moveTo>
                  <a:pt x="0" y="4989194"/>
                </a:moveTo>
                <a:lnTo>
                  <a:pt x="10287000" y="4989194"/>
                </a:lnTo>
                <a:lnTo>
                  <a:pt x="10287000" y="0"/>
                </a:lnTo>
                <a:lnTo>
                  <a:pt x="0" y="0"/>
                </a:lnTo>
                <a:lnTo>
                  <a:pt x="0" y="4989194"/>
                </a:lnTo>
                <a:close/>
              </a:path>
            </a:pathLst>
          </a:custGeom>
          <a:blipFill>
            <a:blip r:embed="rId6">
              <a:alphaModFix amt="65000"/>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5400000">
            <a:off x="10649902" y="2648902"/>
            <a:ext cx="10287000" cy="4989195"/>
          </a:xfrm>
          <a:custGeom>
            <a:avLst/>
            <a:gdLst/>
            <a:ahLst/>
            <a:cxnLst/>
            <a:rect r="r" b="b" t="t" l="l"/>
            <a:pathLst>
              <a:path h="4989195" w="10287000">
                <a:moveTo>
                  <a:pt x="0" y="0"/>
                </a:moveTo>
                <a:lnTo>
                  <a:pt x="10287001" y="0"/>
                </a:lnTo>
                <a:lnTo>
                  <a:pt x="10287001" y="4989195"/>
                </a:lnTo>
                <a:lnTo>
                  <a:pt x="0" y="4989195"/>
                </a:lnTo>
                <a:lnTo>
                  <a:pt x="0" y="0"/>
                </a:lnTo>
                <a:close/>
              </a:path>
            </a:pathLst>
          </a:custGeom>
          <a:blipFill>
            <a:blip r:embed="rId6">
              <a:alphaModFix amt="65000"/>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0" y="0"/>
            <a:ext cx="4018976" cy="4018976"/>
          </a:xfrm>
          <a:custGeom>
            <a:avLst/>
            <a:gdLst/>
            <a:ahLst/>
            <a:cxnLst/>
            <a:rect r="r" b="b" t="t" l="l"/>
            <a:pathLst>
              <a:path h="4018976" w="4018976">
                <a:moveTo>
                  <a:pt x="0" y="0"/>
                </a:moveTo>
                <a:lnTo>
                  <a:pt x="4018976" y="0"/>
                </a:lnTo>
                <a:lnTo>
                  <a:pt x="4018976" y="4018976"/>
                </a:lnTo>
                <a:lnTo>
                  <a:pt x="0" y="401897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AutoShape 7" id="7"/>
          <p:cNvSpPr/>
          <p:nvPr/>
        </p:nvSpPr>
        <p:spPr>
          <a:xfrm flipV="true">
            <a:off x="9191625" y="-6543256"/>
            <a:ext cx="0" cy="8065761"/>
          </a:xfrm>
          <a:prstGeom prst="line">
            <a:avLst/>
          </a:prstGeom>
          <a:ln cap="flat" w="95250">
            <a:solidFill>
              <a:srgbClr val="FFFFFF"/>
            </a:solidFill>
            <a:prstDash val="solid"/>
            <a:headEnd type="none" len="sm" w="sm"/>
            <a:tailEnd type="none" len="sm" w="sm"/>
          </a:ln>
        </p:spPr>
      </p:sp>
      <p:sp>
        <p:nvSpPr>
          <p:cNvPr name="AutoShape 8" id="8"/>
          <p:cNvSpPr/>
          <p:nvPr/>
        </p:nvSpPr>
        <p:spPr>
          <a:xfrm flipV="true">
            <a:off x="9191625" y="9258300"/>
            <a:ext cx="0" cy="8065761"/>
          </a:xfrm>
          <a:prstGeom prst="line">
            <a:avLst/>
          </a:prstGeom>
          <a:ln cap="flat" w="95250">
            <a:solidFill>
              <a:srgbClr val="FFFFFF"/>
            </a:solidFill>
            <a:prstDash val="solid"/>
            <a:headEnd type="none" len="sm" w="sm"/>
            <a:tailEnd type="none" len="sm" w="sm"/>
          </a:ln>
        </p:spPr>
      </p:sp>
      <p:sp>
        <p:nvSpPr>
          <p:cNvPr name="TextBox 9" id="9"/>
          <p:cNvSpPr txBox="true"/>
          <p:nvPr/>
        </p:nvSpPr>
        <p:spPr>
          <a:xfrm rot="0">
            <a:off x="4053702" y="1910362"/>
            <a:ext cx="10383564" cy="2108614"/>
          </a:xfrm>
          <a:prstGeom prst="rect">
            <a:avLst/>
          </a:prstGeom>
        </p:spPr>
        <p:txBody>
          <a:bodyPr anchor="t" rtlCol="false" tIns="0" lIns="0" bIns="0" rIns="0">
            <a:spAutoFit/>
          </a:bodyPr>
          <a:lstStyle/>
          <a:p>
            <a:pPr algn="ctr">
              <a:lnSpc>
                <a:spcPts val="8087"/>
              </a:lnSpc>
            </a:pPr>
            <a:r>
              <a:rPr lang="en-US" sz="8513" spc="-425">
                <a:solidFill>
                  <a:srgbClr val="FFFFFF"/>
                </a:solidFill>
                <a:latin typeface="League Spartan"/>
              </a:rPr>
              <a:t>Modelling (Deep Learning) &amp; Hasil</a:t>
            </a:r>
          </a:p>
        </p:txBody>
      </p:sp>
      <p:sp>
        <p:nvSpPr>
          <p:cNvPr name="TextBox 10" id="10"/>
          <p:cNvSpPr txBox="true"/>
          <p:nvPr/>
        </p:nvSpPr>
        <p:spPr>
          <a:xfrm rot="0">
            <a:off x="5210784" y="1125630"/>
            <a:ext cx="4502796" cy="396875"/>
          </a:xfrm>
          <a:prstGeom prst="rect">
            <a:avLst/>
          </a:prstGeom>
        </p:spPr>
        <p:txBody>
          <a:bodyPr anchor="t" rtlCol="false" tIns="0" lIns="0" bIns="0" rIns="0">
            <a:spAutoFit/>
          </a:bodyPr>
          <a:lstStyle/>
          <a:p>
            <a:pPr algn="l">
              <a:lnSpc>
                <a:spcPts val="3249"/>
              </a:lnSpc>
            </a:pPr>
            <a:r>
              <a:rPr lang="en-US" sz="2499" spc="124">
                <a:solidFill>
                  <a:srgbClr val="FFFFFF"/>
                </a:solidFill>
                <a:latin typeface="Sanchez"/>
              </a:rPr>
              <a:t>5</a:t>
            </a:r>
          </a:p>
        </p:txBody>
      </p:sp>
      <p:sp>
        <p:nvSpPr>
          <p:cNvPr name="Freeform 11" id="11"/>
          <p:cNvSpPr/>
          <p:nvPr/>
        </p:nvSpPr>
        <p:spPr>
          <a:xfrm flipH="false" flipV="false" rot="0">
            <a:off x="6526286" y="3594226"/>
            <a:ext cx="5438395" cy="5057708"/>
          </a:xfrm>
          <a:custGeom>
            <a:avLst/>
            <a:gdLst/>
            <a:ahLst/>
            <a:cxnLst/>
            <a:rect r="r" b="b" t="t" l="l"/>
            <a:pathLst>
              <a:path h="5057708" w="5438395">
                <a:moveTo>
                  <a:pt x="0" y="0"/>
                </a:moveTo>
                <a:lnTo>
                  <a:pt x="5438395" y="0"/>
                </a:lnTo>
                <a:lnTo>
                  <a:pt x="5438395" y="5057708"/>
                </a:lnTo>
                <a:lnTo>
                  <a:pt x="0" y="5057708"/>
                </a:lnTo>
                <a:lnTo>
                  <a:pt x="0" y="0"/>
                </a:lnTo>
                <a:close/>
              </a:path>
            </a:pathLst>
          </a:custGeom>
          <a:blipFill>
            <a:blip r:embed="rId8"/>
            <a:stretch>
              <a:fillRect l="0" t="0" r="0" b="0"/>
            </a:stretch>
          </a:blipFill>
        </p:spPr>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869706" y="-1147676"/>
            <a:ext cx="19157706" cy="12582352"/>
            <a:chOff x="0" y="0"/>
            <a:chExt cx="5045651" cy="3313870"/>
          </a:xfrm>
        </p:grpSpPr>
        <p:sp>
          <p:nvSpPr>
            <p:cNvPr name="Freeform 3" id="3"/>
            <p:cNvSpPr/>
            <p:nvPr/>
          </p:nvSpPr>
          <p:spPr>
            <a:xfrm flipH="false" flipV="false" rot="0">
              <a:off x="0" y="0"/>
              <a:ext cx="5045651" cy="3313870"/>
            </a:xfrm>
            <a:custGeom>
              <a:avLst/>
              <a:gdLst/>
              <a:ahLst/>
              <a:cxnLst/>
              <a:rect r="r" b="b" t="t" l="l"/>
              <a:pathLst>
                <a:path h="3313870" w="5045651">
                  <a:moveTo>
                    <a:pt x="0" y="0"/>
                  </a:moveTo>
                  <a:lnTo>
                    <a:pt x="5045651" y="0"/>
                  </a:lnTo>
                  <a:lnTo>
                    <a:pt x="5045651" y="3313870"/>
                  </a:lnTo>
                  <a:lnTo>
                    <a:pt x="0" y="3313870"/>
                  </a:lnTo>
                  <a:close/>
                </a:path>
              </a:pathLst>
            </a:custGeom>
            <a:solidFill>
              <a:srgbClr val="334C8A"/>
            </a:solidFill>
          </p:spPr>
        </p:sp>
        <p:sp>
          <p:nvSpPr>
            <p:cNvPr name="TextBox 4" id="4"/>
            <p:cNvSpPr txBox="true"/>
            <p:nvPr/>
          </p:nvSpPr>
          <p:spPr>
            <a:xfrm>
              <a:off x="0" y="-19050"/>
              <a:ext cx="812800" cy="831850"/>
            </a:xfrm>
            <a:prstGeom prst="rect">
              <a:avLst/>
            </a:prstGeom>
          </p:spPr>
          <p:txBody>
            <a:bodyPr anchor="ctr" rtlCol="false" tIns="50800" lIns="50800" bIns="50800" rIns="50800"/>
            <a:lstStyle/>
            <a:p>
              <a:pPr algn="ctr">
                <a:lnSpc>
                  <a:spcPts val="3022"/>
                </a:lnSpc>
              </a:pPr>
            </a:p>
          </p:txBody>
        </p:sp>
      </p:grpSp>
      <p:sp>
        <p:nvSpPr>
          <p:cNvPr name="Freeform 5" id="5"/>
          <p:cNvSpPr/>
          <p:nvPr/>
        </p:nvSpPr>
        <p:spPr>
          <a:xfrm flipH="false" flipV="true" rot="-5400000">
            <a:off x="-1883664" y="4840777"/>
            <a:ext cx="7315200" cy="3547872"/>
          </a:xfrm>
          <a:custGeom>
            <a:avLst/>
            <a:gdLst/>
            <a:ahLst/>
            <a:cxnLst/>
            <a:rect r="r" b="b" t="t" l="l"/>
            <a:pathLst>
              <a:path h="3547872" w="7315200">
                <a:moveTo>
                  <a:pt x="0" y="3547872"/>
                </a:moveTo>
                <a:lnTo>
                  <a:pt x="7315200" y="3547872"/>
                </a:lnTo>
                <a:lnTo>
                  <a:pt x="7315200" y="0"/>
                </a:lnTo>
                <a:lnTo>
                  <a:pt x="0" y="0"/>
                </a:lnTo>
                <a:lnTo>
                  <a:pt x="0" y="3547872"/>
                </a:lnTo>
                <a:close/>
              </a:path>
            </a:pathLst>
          </a:custGeom>
          <a:blipFill>
            <a:blip r:embed="rId2">
              <a:alphaModFix amt="65000"/>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471104" y="-361376"/>
            <a:ext cx="4018976" cy="4018976"/>
          </a:xfrm>
          <a:custGeom>
            <a:avLst/>
            <a:gdLst/>
            <a:ahLst/>
            <a:cxnLst/>
            <a:rect r="r" b="b" t="t" l="l"/>
            <a:pathLst>
              <a:path h="4018976" w="4018976">
                <a:moveTo>
                  <a:pt x="0" y="0"/>
                </a:moveTo>
                <a:lnTo>
                  <a:pt x="4018976" y="0"/>
                </a:lnTo>
                <a:lnTo>
                  <a:pt x="4018976" y="4018976"/>
                </a:lnTo>
                <a:lnTo>
                  <a:pt x="0" y="401897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9120867" y="611749"/>
            <a:ext cx="4863270" cy="4863270"/>
          </a:xfrm>
          <a:custGeom>
            <a:avLst/>
            <a:gdLst/>
            <a:ahLst/>
            <a:cxnLst/>
            <a:rect r="r" b="b" t="t" l="l"/>
            <a:pathLst>
              <a:path h="4863270" w="4863270">
                <a:moveTo>
                  <a:pt x="0" y="0"/>
                </a:moveTo>
                <a:lnTo>
                  <a:pt x="4863270" y="0"/>
                </a:lnTo>
                <a:lnTo>
                  <a:pt x="4863270" y="4863270"/>
                </a:lnTo>
                <a:lnTo>
                  <a:pt x="0" y="486327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5400000">
            <a:off x="12856464" y="1883664"/>
            <a:ext cx="7315200" cy="3547872"/>
          </a:xfrm>
          <a:custGeom>
            <a:avLst/>
            <a:gdLst/>
            <a:ahLst/>
            <a:cxnLst/>
            <a:rect r="r" b="b" t="t" l="l"/>
            <a:pathLst>
              <a:path h="3547872" w="7315200">
                <a:moveTo>
                  <a:pt x="0" y="0"/>
                </a:moveTo>
                <a:lnTo>
                  <a:pt x="7315200" y="0"/>
                </a:lnTo>
                <a:lnTo>
                  <a:pt x="7315200" y="3547872"/>
                </a:lnTo>
                <a:lnTo>
                  <a:pt x="0" y="3547872"/>
                </a:lnTo>
                <a:lnTo>
                  <a:pt x="0" y="0"/>
                </a:lnTo>
                <a:close/>
              </a:path>
            </a:pathLst>
          </a:custGeom>
          <a:blipFill>
            <a:blip r:embed="rId2">
              <a:alphaModFix amt="65000"/>
              <a:extLst>
                <a:ext uri="{96DAC541-7B7A-43D3-8B79-37D633B846F1}">
                  <asvg:svgBlip xmlns:asvg="http://schemas.microsoft.com/office/drawing/2016/SVG/main" r:embed="rId3"/>
                </a:ext>
              </a:extLst>
            </a:blip>
            <a:stretch>
              <a:fillRect l="0" t="0" r="0" b="0"/>
            </a:stretch>
          </a:blipFill>
        </p:spPr>
      </p:sp>
      <p:sp>
        <p:nvSpPr>
          <p:cNvPr name="AutoShape 9" id="9"/>
          <p:cNvSpPr/>
          <p:nvPr/>
        </p:nvSpPr>
        <p:spPr>
          <a:xfrm>
            <a:off x="-2178024" y="9519351"/>
            <a:ext cx="8946523" cy="0"/>
          </a:xfrm>
          <a:prstGeom prst="line">
            <a:avLst/>
          </a:prstGeom>
          <a:ln cap="flat" w="95250">
            <a:solidFill>
              <a:srgbClr val="FFFFFF"/>
            </a:solidFill>
            <a:prstDash val="solid"/>
            <a:headEnd type="none" len="sm" w="sm"/>
            <a:tailEnd type="none" len="sm" w="sm"/>
          </a:ln>
        </p:spPr>
      </p:sp>
      <p:sp>
        <p:nvSpPr>
          <p:cNvPr name="Freeform 10" id="10"/>
          <p:cNvSpPr/>
          <p:nvPr/>
        </p:nvSpPr>
        <p:spPr>
          <a:xfrm flipH="true" flipV="false" rot="0">
            <a:off x="12321430" y="5143500"/>
            <a:ext cx="4837396" cy="5741717"/>
          </a:xfrm>
          <a:custGeom>
            <a:avLst/>
            <a:gdLst/>
            <a:ahLst/>
            <a:cxnLst/>
            <a:rect r="r" b="b" t="t" l="l"/>
            <a:pathLst>
              <a:path h="5741717" w="4837396">
                <a:moveTo>
                  <a:pt x="4837396" y="0"/>
                </a:moveTo>
                <a:lnTo>
                  <a:pt x="0" y="0"/>
                </a:lnTo>
                <a:lnTo>
                  <a:pt x="0" y="5741717"/>
                </a:lnTo>
                <a:lnTo>
                  <a:pt x="4837396" y="5741717"/>
                </a:lnTo>
                <a:lnTo>
                  <a:pt x="4837396" y="0"/>
                </a:lnTo>
                <a:close/>
              </a:path>
            </a:pathLst>
          </a:custGeom>
          <a:blipFill>
            <a:blip r:embed="rId8"/>
            <a:stretch>
              <a:fillRect l="0" t="0" r="0" b="0"/>
            </a:stretch>
          </a:blipFill>
        </p:spPr>
      </p:sp>
      <p:sp>
        <p:nvSpPr>
          <p:cNvPr name="Freeform 11" id="11"/>
          <p:cNvSpPr/>
          <p:nvPr/>
        </p:nvSpPr>
        <p:spPr>
          <a:xfrm flipH="true" flipV="true" rot="0">
            <a:off x="14269024" y="6268024"/>
            <a:ext cx="4018976" cy="4018976"/>
          </a:xfrm>
          <a:custGeom>
            <a:avLst/>
            <a:gdLst/>
            <a:ahLst/>
            <a:cxnLst/>
            <a:rect r="r" b="b" t="t" l="l"/>
            <a:pathLst>
              <a:path h="4018976" w="4018976">
                <a:moveTo>
                  <a:pt x="4018976" y="4018976"/>
                </a:moveTo>
                <a:lnTo>
                  <a:pt x="0" y="4018976"/>
                </a:lnTo>
                <a:lnTo>
                  <a:pt x="0" y="0"/>
                </a:lnTo>
                <a:lnTo>
                  <a:pt x="4018976" y="0"/>
                </a:lnTo>
                <a:lnTo>
                  <a:pt x="4018976" y="4018976"/>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2" id="12"/>
          <p:cNvSpPr txBox="true"/>
          <p:nvPr/>
        </p:nvSpPr>
        <p:spPr>
          <a:xfrm rot="0">
            <a:off x="1773936" y="8477537"/>
            <a:ext cx="6711603" cy="1089439"/>
          </a:xfrm>
          <a:prstGeom prst="rect">
            <a:avLst/>
          </a:prstGeom>
        </p:spPr>
        <p:txBody>
          <a:bodyPr anchor="t" rtlCol="false" tIns="0" lIns="0" bIns="0" rIns="0">
            <a:spAutoFit/>
          </a:bodyPr>
          <a:lstStyle/>
          <a:p>
            <a:pPr>
              <a:lnSpc>
                <a:spcPts val="8087"/>
              </a:lnSpc>
            </a:pPr>
            <a:r>
              <a:rPr lang="en-US" sz="8513" spc="-425">
                <a:solidFill>
                  <a:srgbClr val="FFFFFF"/>
                </a:solidFill>
                <a:latin typeface="League Spartan"/>
              </a:rPr>
              <a:t>Demo API</a:t>
            </a:r>
          </a:p>
        </p:txBody>
      </p:sp>
      <p:sp>
        <p:nvSpPr>
          <p:cNvPr name="Freeform 13" id="13"/>
          <p:cNvSpPr/>
          <p:nvPr/>
        </p:nvSpPr>
        <p:spPr>
          <a:xfrm flipH="false" flipV="false" rot="0">
            <a:off x="2499579" y="1243756"/>
            <a:ext cx="12419136" cy="5550438"/>
          </a:xfrm>
          <a:custGeom>
            <a:avLst/>
            <a:gdLst/>
            <a:ahLst/>
            <a:cxnLst/>
            <a:rect r="r" b="b" t="t" l="l"/>
            <a:pathLst>
              <a:path h="5550438" w="12419136">
                <a:moveTo>
                  <a:pt x="0" y="0"/>
                </a:moveTo>
                <a:lnTo>
                  <a:pt x="12419136" y="0"/>
                </a:lnTo>
                <a:lnTo>
                  <a:pt x="12419136" y="5550439"/>
                </a:lnTo>
                <a:lnTo>
                  <a:pt x="0" y="5550439"/>
                </a:lnTo>
                <a:lnTo>
                  <a:pt x="0" y="0"/>
                </a:lnTo>
                <a:close/>
              </a:path>
            </a:pathLst>
          </a:custGeom>
          <a:blipFill>
            <a:blip r:embed="rId11"/>
            <a:stretch>
              <a:fillRect l="-6139" t="-29452" r="-7351" b="-13387"/>
            </a:stretch>
          </a:blipFill>
        </p:spPr>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12856464" y="1883664"/>
            <a:ext cx="7315200" cy="3547872"/>
          </a:xfrm>
          <a:custGeom>
            <a:avLst/>
            <a:gdLst/>
            <a:ahLst/>
            <a:cxnLst/>
            <a:rect r="r" b="b" t="t" l="l"/>
            <a:pathLst>
              <a:path h="3547872" w="7315200">
                <a:moveTo>
                  <a:pt x="0" y="0"/>
                </a:moveTo>
                <a:lnTo>
                  <a:pt x="7315200" y="0"/>
                </a:lnTo>
                <a:lnTo>
                  <a:pt x="7315200" y="3547872"/>
                </a:lnTo>
                <a:lnTo>
                  <a:pt x="0" y="3547872"/>
                </a:lnTo>
                <a:lnTo>
                  <a:pt x="0" y="0"/>
                </a:lnTo>
                <a:close/>
              </a:path>
            </a:pathLst>
          </a:custGeom>
          <a:blipFill>
            <a:blip r:embed="rId2">
              <a:alphaModFix amt="65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true" rot="-5400000">
            <a:off x="-1883664" y="1883664"/>
            <a:ext cx="7315200" cy="3547872"/>
          </a:xfrm>
          <a:custGeom>
            <a:avLst/>
            <a:gdLst/>
            <a:ahLst/>
            <a:cxnLst/>
            <a:rect r="r" b="b" t="t" l="l"/>
            <a:pathLst>
              <a:path h="3547872" w="7315200">
                <a:moveTo>
                  <a:pt x="0" y="3547872"/>
                </a:moveTo>
                <a:lnTo>
                  <a:pt x="7315200" y="3547872"/>
                </a:lnTo>
                <a:lnTo>
                  <a:pt x="7315200" y="0"/>
                </a:lnTo>
                <a:lnTo>
                  <a:pt x="0" y="0"/>
                </a:lnTo>
                <a:lnTo>
                  <a:pt x="0" y="3547872"/>
                </a:lnTo>
                <a:close/>
              </a:path>
            </a:pathLst>
          </a:custGeom>
          <a:blipFill>
            <a:blip r:embed="rId2">
              <a:alphaModFix amt="65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true" flipV="false" rot="0">
            <a:off x="14269024" y="0"/>
            <a:ext cx="4018976" cy="4018976"/>
          </a:xfrm>
          <a:custGeom>
            <a:avLst/>
            <a:gdLst/>
            <a:ahLst/>
            <a:cxnLst/>
            <a:rect r="r" b="b" t="t" l="l"/>
            <a:pathLst>
              <a:path h="4018976" w="4018976">
                <a:moveTo>
                  <a:pt x="4018976" y="0"/>
                </a:moveTo>
                <a:lnTo>
                  <a:pt x="0" y="0"/>
                </a:lnTo>
                <a:lnTo>
                  <a:pt x="0" y="4018976"/>
                </a:lnTo>
                <a:lnTo>
                  <a:pt x="4018976" y="4018976"/>
                </a:lnTo>
                <a:lnTo>
                  <a:pt x="4018976"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true" rot="0">
            <a:off x="0" y="6268024"/>
            <a:ext cx="4018976" cy="4018976"/>
          </a:xfrm>
          <a:custGeom>
            <a:avLst/>
            <a:gdLst/>
            <a:ahLst/>
            <a:cxnLst/>
            <a:rect r="r" b="b" t="t" l="l"/>
            <a:pathLst>
              <a:path h="4018976" w="4018976">
                <a:moveTo>
                  <a:pt x="0" y="4018976"/>
                </a:moveTo>
                <a:lnTo>
                  <a:pt x="4018976" y="4018976"/>
                </a:lnTo>
                <a:lnTo>
                  <a:pt x="4018976" y="0"/>
                </a:lnTo>
                <a:lnTo>
                  <a:pt x="0" y="0"/>
                </a:lnTo>
                <a:lnTo>
                  <a:pt x="0" y="4018976"/>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4371136" y="1590962"/>
            <a:ext cx="685977" cy="685977"/>
          </a:xfrm>
          <a:custGeom>
            <a:avLst/>
            <a:gdLst/>
            <a:ahLst/>
            <a:cxnLst/>
            <a:rect r="r" b="b" t="t" l="l"/>
            <a:pathLst>
              <a:path h="685977" w="685977">
                <a:moveTo>
                  <a:pt x="0" y="0"/>
                </a:moveTo>
                <a:lnTo>
                  <a:pt x="685977" y="0"/>
                </a:lnTo>
                <a:lnTo>
                  <a:pt x="685977" y="685977"/>
                </a:lnTo>
                <a:lnTo>
                  <a:pt x="0" y="68597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8373669" y="1590962"/>
            <a:ext cx="685977" cy="685977"/>
          </a:xfrm>
          <a:custGeom>
            <a:avLst/>
            <a:gdLst/>
            <a:ahLst/>
            <a:cxnLst/>
            <a:rect r="r" b="b" t="t" l="l"/>
            <a:pathLst>
              <a:path h="685977" w="685977">
                <a:moveTo>
                  <a:pt x="0" y="0"/>
                </a:moveTo>
                <a:lnTo>
                  <a:pt x="685977" y="0"/>
                </a:lnTo>
                <a:lnTo>
                  <a:pt x="685977" y="685977"/>
                </a:lnTo>
                <a:lnTo>
                  <a:pt x="0" y="68597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1873423" y="3591632"/>
            <a:ext cx="13396510" cy="4395223"/>
          </a:xfrm>
          <a:custGeom>
            <a:avLst/>
            <a:gdLst/>
            <a:ahLst/>
            <a:cxnLst/>
            <a:rect r="r" b="b" t="t" l="l"/>
            <a:pathLst>
              <a:path h="4395223" w="13396510">
                <a:moveTo>
                  <a:pt x="0" y="0"/>
                </a:moveTo>
                <a:lnTo>
                  <a:pt x="13396510" y="0"/>
                </a:lnTo>
                <a:lnTo>
                  <a:pt x="13396510" y="4395223"/>
                </a:lnTo>
                <a:lnTo>
                  <a:pt x="0" y="4395223"/>
                </a:lnTo>
                <a:lnTo>
                  <a:pt x="0" y="0"/>
                </a:lnTo>
                <a:close/>
              </a:path>
            </a:pathLst>
          </a:custGeom>
          <a:blipFill>
            <a:blip r:embed="rId8"/>
            <a:stretch>
              <a:fillRect l="0" t="0" r="0" b="0"/>
            </a:stretch>
          </a:blipFill>
        </p:spPr>
      </p:sp>
      <p:sp>
        <p:nvSpPr>
          <p:cNvPr name="TextBox 9" id="9"/>
          <p:cNvSpPr txBox="true"/>
          <p:nvPr/>
        </p:nvSpPr>
        <p:spPr>
          <a:xfrm rot="0">
            <a:off x="5232272" y="2548999"/>
            <a:ext cx="6678811" cy="751522"/>
          </a:xfrm>
          <a:prstGeom prst="rect">
            <a:avLst/>
          </a:prstGeom>
        </p:spPr>
        <p:txBody>
          <a:bodyPr anchor="t" rtlCol="false" tIns="0" lIns="0" bIns="0" rIns="0">
            <a:spAutoFit/>
          </a:bodyPr>
          <a:lstStyle/>
          <a:p>
            <a:pPr>
              <a:lnSpc>
                <a:spcPts val="3022"/>
              </a:lnSpc>
              <a:spcBef>
                <a:spcPct val="0"/>
              </a:spcBef>
            </a:pPr>
            <a:r>
              <a:rPr lang="en-US" sz="2325" spc="116">
                <a:solidFill>
                  <a:srgbClr val="000000"/>
                </a:solidFill>
                <a:latin typeface="Sanchez"/>
              </a:rPr>
              <a:t>LONG SHORT TERM MEMORY (LSTM) </a:t>
            </a:r>
          </a:p>
          <a:p>
            <a:pPr>
              <a:lnSpc>
                <a:spcPts val="3022"/>
              </a:lnSpc>
              <a:spcBef>
                <a:spcPct val="0"/>
              </a:spcBef>
            </a:pPr>
            <a:r>
              <a:rPr lang="en-US" sz="2325" spc="116">
                <a:solidFill>
                  <a:srgbClr val="000000"/>
                </a:solidFill>
                <a:latin typeface="Sanchez"/>
              </a:rPr>
              <a:t> Membuat Model LSTM  dan Model Train  </a:t>
            </a:r>
          </a:p>
        </p:txBody>
      </p:sp>
      <p:sp>
        <p:nvSpPr>
          <p:cNvPr name="TextBox 10" id="10"/>
          <p:cNvSpPr txBox="true"/>
          <p:nvPr/>
        </p:nvSpPr>
        <p:spPr>
          <a:xfrm rot="0">
            <a:off x="4669598" y="1454192"/>
            <a:ext cx="7804160" cy="822747"/>
          </a:xfrm>
          <a:prstGeom prst="rect">
            <a:avLst/>
          </a:prstGeom>
        </p:spPr>
        <p:txBody>
          <a:bodyPr anchor="t" rtlCol="false" tIns="0" lIns="0" bIns="0" rIns="0">
            <a:spAutoFit/>
          </a:bodyPr>
          <a:lstStyle/>
          <a:p>
            <a:pPr algn="ctr">
              <a:lnSpc>
                <a:spcPts val="6092"/>
              </a:lnSpc>
            </a:pPr>
            <a:r>
              <a:rPr lang="en-US" sz="6413" spc="-320">
                <a:solidFill>
                  <a:srgbClr val="334C8A"/>
                </a:solidFill>
                <a:latin typeface="League Spartan"/>
              </a:rPr>
              <a:t>Modelling LSTM</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12856464" y="1883664"/>
            <a:ext cx="7315200" cy="3547872"/>
          </a:xfrm>
          <a:custGeom>
            <a:avLst/>
            <a:gdLst/>
            <a:ahLst/>
            <a:cxnLst/>
            <a:rect r="r" b="b" t="t" l="l"/>
            <a:pathLst>
              <a:path h="3547872" w="7315200">
                <a:moveTo>
                  <a:pt x="0" y="0"/>
                </a:moveTo>
                <a:lnTo>
                  <a:pt x="7315200" y="0"/>
                </a:lnTo>
                <a:lnTo>
                  <a:pt x="7315200" y="3547872"/>
                </a:lnTo>
                <a:lnTo>
                  <a:pt x="0" y="3547872"/>
                </a:lnTo>
                <a:lnTo>
                  <a:pt x="0" y="0"/>
                </a:lnTo>
                <a:close/>
              </a:path>
            </a:pathLst>
          </a:custGeom>
          <a:blipFill>
            <a:blip r:embed="rId2">
              <a:alphaModFix amt="65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true" rot="-5400000">
            <a:off x="-1883664" y="1883664"/>
            <a:ext cx="7315200" cy="3547872"/>
          </a:xfrm>
          <a:custGeom>
            <a:avLst/>
            <a:gdLst/>
            <a:ahLst/>
            <a:cxnLst/>
            <a:rect r="r" b="b" t="t" l="l"/>
            <a:pathLst>
              <a:path h="3547872" w="7315200">
                <a:moveTo>
                  <a:pt x="0" y="3547872"/>
                </a:moveTo>
                <a:lnTo>
                  <a:pt x="7315200" y="3547872"/>
                </a:lnTo>
                <a:lnTo>
                  <a:pt x="7315200" y="0"/>
                </a:lnTo>
                <a:lnTo>
                  <a:pt x="0" y="0"/>
                </a:lnTo>
                <a:lnTo>
                  <a:pt x="0" y="3547872"/>
                </a:lnTo>
                <a:close/>
              </a:path>
            </a:pathLst>
          </a:custGeom>
          <a:blipFill>
            <a:blip r:embed="rId2">
              <a:alphaModFix amt="65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true" flipV="false" rot="0">
            <a:off x="14269024" y="0"/>
            <a:ext cx="4018976" cy="4018976"/>
          </a:xfrm>
          <a:custGeom>
            <a:avLst/>
            <a:gdLst/>
            <a:ahLst/>
            <a:cxnLst/>
            <a:rect r="r" b="b" t="t" l="l"/>
            <a:pathLst>
              <a:path h="4018976" w="4018976">
                <a:moveTo>
                  <a:pt x="4018976" y="0"/>
                </a:moveTo>
                <a:lnTo>
                  <a:pt x="0" y="0"/>
                </a:lnTo>
                <a:lnTo>
                  <a:pt x="0" y="4018976"/>
                </a:lnTo>
                <a:lnTo>
                  <a:pt x="4018976" y="4018976"/>
                </a:lnTo>
                <a:lnTo>
                  <a:pt x="4018976"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true" rot="0">
            <a:off x="0" y="6268024"/>
            <a:ext cx="4018976" cy="4018976"/>
          </a:xfrm>
          <a:custGeom>
            <a:avLst/>
            <a:gdLst/>
            <a:ahLst/>
            <a:cxnLst/>
            <a:rect r="r" b="b" t="t" l="l"/>
            <a:pathLst>
              <a:path h="4018976" w="4018976">
                <a:moveTo>
                  <a:pt x="0" y="4018976"/>
                </a:moveTo>
                <a:lnTo>
                  <a:pt x="4018976" y="4018976"/>
                </a:lnTo>
                <a:lnTo>
                  <a:pt x="4018976" y="0"/>
                </a:lnTo>
                <a:lnTo>
                  <a:pt x="0" y="0"/>
                </a:lnTo>
                <a:lnTo>
                  <a:pt x="0" y="4018976"/>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4371136" y="1590962"/>
            <a:ext cx="685977" cy="685977"/>
          </a:xfrm>
          <a:custGeom>
            <a:avLst/>
            <a:gdLst/>
            <a:ahLst/>
            <a:cxnLst/>
            <a:rect r="r" b="b" t="t" l="l"/>
            <a:pathLst>
              <a:path h="685977" w="685977">
                <a:moveTo>
                  <a:pt x="0" y="0"/>
                </a:moveTo>
                <a:lnTo>
                  <a:pt x="685977" y="0"/>
                </a:lnTo>
                <a:lnTo>
                  <a:pt x="685977" y="685977"/>
                </a:lnTo>
                <a:lnTo>
                  <a:pt x="0" y="68597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8373669" y="1590962"/>
            <a:ext cx="685977" cy="685977"/>
          </a:xfrm>
          <a:custGeom>
            <a:avLst/>
            <a:gdLst/>
            <a:ahLst/>
            <a:cxnLst/>
            <a:rect r="r" b="b" t="t" l="l"/>
            <a:pathLst>
              <a:path h="685977" w="685977">
                <a:moveTo>
                  <a:pt x="0" y="0"/>
                </a:moveTo>
                <a:lnTo>
                  <a:pt x="685977" y="0"/>
                </a:lnTo>
                <a:lnTo>
                  <a:pt x="685977" y="685977"/>
                </a:lnTo>
                <a:lnTo>
                  <a:pt x="0" y="68597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5601856" y="3351076"/>
            <a:ext cx="7084288" cy="6436799"/>
          </a:xfrm>
          <a:custGeom>
            <a:avLst/>
            <a:gdLst/>
            <a:ahLst/>
            <a:cxnLst/>
            <a:rect r="r" b="b" t="t" l="l"/>
            <a:pathLst>
              <a:path h="6436799" w="7084288">
                <a:moveTo>
                  <a:pt x="0" y="0"/>
                </a:moveTo>
                <a:lnTo>
                  <a:pt x="7084288" y="0"/>
                </a:lnTo>
                <a:lnTo>
                  <a:pt x="7084288" y="6436799"/>
                </a:lnTo>
                <a:lnTo>
                  <a:pt x="0" y="6436799"/>
                </a:lnTo>
                <a:lnTo>
                  <a:pt x="0" y="0"/>
                </a:lnTo>
                <a:close/>
              </a:path>
            </a:pathLst>
          </a:custGeom>
          <a:blipFill>
            <a:blip r:embed="rId8"/>
            <a:stretch>
              <a:fillRect l="0" t="0" r="0" b="0"/>
            </a:stretch>
          </a:blipFill>
        </p:spPr>
      </p:sp>
      <p:sp>
        <p:nvSpPr>
          <p:cNvPr name="TextBox 9" id="9"/>
          <p:cNvSpPr txBox="true"/>
          <p:nvPr/>
        </p:nvSpPr>
        <p:spPr>
          <a:xfrm rot="0">
            <a:off x="5570339" y="2428722"/>
            <a:ext cx="7147322" cy="751522"/>
          </a:xfrm>
          <a:prstGeom prst="rect">
            <a:avLst/>
          </a:prstGeom>
        </p:spPr>
        <p:txBody>
          <a:bodyPr anchor="t" rtlCol="false" tIns="0" lIns="0" bIns="0" rIns="0">
            <a:spAutoFit/>
          </a:bodyPr>
          <a:lstStyle/>
          <a:p>
            <a:pPr algn="ctr">
              <a:lnSpc>
                <a:spcPts val="3022"/>
              </a:lnSpc>
              <a:spcBef>
                <a:spcPct val="0"/>
              </a:spcBef>
            </a:pPr>
            <a:r>
              <a:rPr lang="en-US" sz="2325" spc="116">
                <a:solidFill>
                  <a:srgbClr val="000000"/>
                </a:solidFill>
                <a:latin typeface="Sanchez"/>
              </a:rPr>
              <a:t>LONG SHORT TERM MEMORY (LSTM) </a:t>
            </a:r>
          </a:p>
          <a:p>
            <a:pPr algn="ctr">
              <a:lnSpc>
                <a:spcPts val="3022"/>
              </a:lnSpc>
              <a:spcBef>
                <a:spcPct val="0"/>
              </a:spcBef>
            </a:pPr>
            <a:r>
              <a:rPr lang="en-US" sz="2325" spc="116">
                <a:solidFill>
                  <a:srgbClr val="000000"/>
                </a:solidFill>
                <a:latin typeface="Sanchez"/>
              </a:rPr>
              <a:t> Evaluasi model menggunakan data validasi  </a:t>
            </a:r>
          </a:p>
        </p:txBody>
      </p:sp>
      <p:sp>
        <p:nvSpPr>
          <p:cNvPr name="TextBox 10" id="10"/>
          <p:cNvSpPr txBox="true"/>
          <p:nvPr/>
        </p:nvSpPr>
        <p:spPr>
          <a:xfrm rot="0">
            <a:off x="4669598" y="1454192"/>
            <a:ext cx="7804160" cy="822747"/>
          </a:xfrm>
          <a:prstGeom prst="rect">
            <a:avLst/>
          </a:prstGeom>
        </p:spPr>
        <p:txBody>
          <a:bodyPr anchor="t" rtlCol="false" tIns="0" lIns="0" bIns="0" rIns="0">
            <a:spAutoFit/>
          </a:bodyPr>
          <a:lstStyle/>
          <a:p>
            <a:pPr algn="ctr">
              <a:lnSpc>
                <a:spcPts val="6092"/>
              </a:lnSpc>
            </a:pPr>
            <a:r>
              <a:rPr lang="en-US" sz="6413" spc="-320">
                <a:solidFill>
                  <a:srgbClr val="334C8A"/>
                </a:solidFill>
                <a:latin typeface="League Spartan"/>
              </a:rPr>
              <a:t>Modelling LSTM</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12856464" y="1883664"/>
            <a:ext cx="7315200" cy="3547872"/>
          </a:xfrm>
          <a:custGeom>
            <a:avLst/>
            <a:gdLst/>
            <a:ahLst/>
            <a:cxnLst/>
            <a:rect r="r" b="b" t="t" l="l"/>
            <a:pathLst>
              <a:path h="3547872" w="7315200">
                <a:moveTo>
                  <a:pt x="0" y="0"/>
                </a:moveTo>
                <a:lnTo>
                  <a:pt x="7315200" y="0"/>
                </a:lnTo>
                <a:lnTo>
                  <a:pt x="7315200" y="3547872"/>
                </a:lnTo>
                <a:lnTo>
                  <a:pt x="0" y="3547872"/>
                </a:lnTo>
                <a:lnTo>
                  <a:pt x="0" y="0"/>
                </a:lnTo>
                <a:close/>
              </a:path>
            </a:pathLst>
          </a:custGeom>
          <a:blipFill>
            <a:blip r:embed="rId2">
              <a:alphaModFix amt="65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true" rot="-5400000">
            <a:off x="-1883664" y="1883664"/>
            <a:ext cx="7315200" cy="3547872"/>
          </a:xfrm>
          <a:custGeom>
            <a:avLst/>
            <a:gdLst/>
            <a:ahLst/>
            <a:cxnLst/>
            <a:rect r="r" b="b" t="t" l="l"/>
            <a:pathLst>
              <a:path h="3547872" w="7315200">
                <a:moveTo>
                  <a:pt x="0" y="3547872"/>
                </a:moveTo>
                <a:lnTo>
                  <a:pt x="7315200" y="3547872"/>
                </a:lnTo>
                <a:lnTo>
                  <a:pt x="7315200" y="0"/>
                </a:lnTo>
                <a:lnTo>
                  <a:pt x="0" y="0"/>
                </a:lnTo>
                <a:lnTo>
                  <a:pt x="0" y="3547872"/>
                </a:lnTo>
                <a:close/>
              </a:path>
            </a:pathLst>
          </a:custGeom>
          <a:blipFill>
            <a:blip r:embed="rId2">
              <a:alphaModFix amt="65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true" flipV="false" rot="0">
            <a:off x="14269024" y="0"/>
            <a:ext cx="4018976" cy="4018976"/>
          </a:xfrm>
          <a:custGeom>
            <a:avLst/>
            <a:gdLst/>
            <a:ahLst/>
            <a:cxnLst/>
            <a:rect r="r" b="b" t="t" l="l"/>
            <a:pathLst>
              <a:path h="4018976" w="4018976">
                <a:moveTo>
                  <a:pt x="4018976" y="0"/>
                </a:moveTo>
                <a:lnTo>
                  <a:pt x="0" y="0"/>
                </a:lnTo>
                <a:lnTo>
                  <a:pt x="0" y="4018976"/>
                </a:lnTo>
                <a:lnTo>
                  <a:pt x="4018976" y="4018976"/>
                </a:lnTo>
                <a:lnTo>
                  <a:pt x="4018976"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true" rot="0">
            <a:off x="0" y="6268024"/>
            <a:ext cx="4018976" cy="4018976"/>
          </a:xfrm>
          <a:custGeom>
            <a:avLst/>
            <a:gdLst/>
            <a:ahLst/>
            <a:cxnLst/>
            <a:rect r="r" b="b" t="t" l="l"/>
            <a:pathLst>
              <a:path h="4018976" w="4018976">
                <a:moveTo>
                  <a:pt x="0" y="4018976"/>
                </a:moveTo>
                <a:lnTo>
                  <a:pt x="4018976" y="4018976"/>
                </a:lnTo>
                <a:lnTo>
                  <a:pt x="4018976" y="0"/>
                </a:lnTo>
                <a:lnTo>
                  <a:pt x="0" y="0"/>
                </a:lnTo>
                <a:lnTo>
                  <a:pt x="0" y="4018976"/>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4371136" y="1590962"/>
            <a:ext cx="685977" cy="685977"/>
          </a:xfrm>
          <a:custGeom>
            <a:avLst/>
            <a:gdLst/>
            <a:ahLst/>
            <a:cxnLst/>
            <a:rect r="r" b="b" t="t" l="l"/>
            <a:pathLst>
              <a:path h="685977" w="685977">
                <a:moveTo>
                  <a:pt x="0" y="0"/>
                </a:moveTo>
                <a:lnTo>
                  <a:pt x="685977" y="0"/>
                </a:lnTo>
                <a:lnTo>
                  <a:pt x="685977" y="685977"/>
                </a:lnTo>
                <a:lnTo>
                  <a:pt x="0" y="68597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8373669" y="1590962"/>
            <a:ext cx="685977" cy="685977"/>
          </a:xfrm>
          <a:custGeom>
            <a:avLst/>
            <a:gdLst/>
            <a:ahLst/>
            <a:cxnLst/>
            <a:rect r="r" b="b" t="t" l="l"/>
            <a:pathLst>
              <a:path h="685977" w="685977">
                <a:moveTo>
                  <a:pt x="0" y="0"/>
                </a:moveTo>
                <a:lnTo>
                  <a:pt x="685977" y="0"/>
                </a:lnTo>
                <a:lnTo>
                  <a:pt x="685977" y="685977"/>
                </a:lnTo>
                <a:lnTo>
                  <a:pt x="0" y="68597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5644398" y="3351694"/>
            <a:ext cx="6999204" cy="6369646"/>
          </a:xfrm>
          <a:custGeom>
            <a:avLst/>
            <a:gdLst/>
            <a:ahLst/>
            <a:cxnLst/>
            <a:rect r="r" b="b" t="t" l="l"/>
            <a:pathLst>
              <a:path h="6369646" w="6999204">
                <a:moveTo>
                  <a:pt x="0" y="0"/>
                </a:moveTo>
                <a:lnTo>
                  <a:pt x="6999204" y="0"/>
                </a:lnTo>
                <a:lnTo>
                  <a:pt x="6999204" y="6369646"/>
                </a:lnTo>
                <a:lnTo>
                  <a:pt x="0" y="6369646"/>
                </a:lnTo>
                <a:lnTo>
                  <a:pt x="0" y="0"/>
                </a:lnTo>
                <a:close/>
              </a:path>
            </a:pathLst>
          </a:custGeom>
          <a:blipFill>
            <a:blip r:embed="rId8"/>
            <a:stretch>
              <a:fillRect l="0" t="0" r="0" b="0"/>
            </a:stretch>
          </a:blipFill>
        </p:spPr>
      </p:sp>
      <p:sp>
        <p:nvSpPr>
          <p:cNvPr name="TextBox 9" id="9"/>
          <p:cNvSpPr txBox="true"/>
          <p:nvPr/>
        </p:nvSpPr>
        <p:spPr>
          <a:xfrm rot="0">
            <a:off x="5984925" y="2428722"/>
            <a:ext cx="6318151" cy="751522"/>
          </a:xfrm>
          <a:prstGeom prst="rect">
            <a:avLst/>
          </a:prstGeom>
        </p:spPr>
        <p:txBody>
          <a:bodyPr anchor="t" rtlCol="false" tIns="0" lIns="0" bIns="0" rIns="0">
            <a:spAutoFit/>
          </a:bodyPr>
          <a:lstStyle/>
          <a:p>
            <a:pPr algn="ctr">
              <a:lnSpc>
                <a:spcPts val="3022"/>
              </a:lnSpc>
              <a:spcBef>
                <a:spcPct val="0"/>
              </a:spcBef>
            </a:pPr>
            <a:r>
              <a:rPr lang="en-US" sz="2325" spc="116">
                <a:solidFill>
                  <a:srgbClr val="000000"/>
                </a:solidFill>
                <a:latin typeface="Sanchez"/>
              </a:rPr>
              <a:t>LONG SHORT TERM MEMORY (LSTM) </a:t>
            </a:r>
          </a:p>
          <a:p>
            <a:pPr algn="ctr">
              <a:lnSpc>
                <a:spcPts val="3022"/>
              </a:lnSpc>
              <a:spcBef>
                <a:spcPct val="0"/>
              </a:spcBef>
            </a:pPr>
            <a:r>
              <a:rPr lang="en-US" sz="2325" spc="116">
                <a:solidFill>
                  <a:srgbClr val="000000"/>
                </a:solidFill>
                <a:latin typeface="Sanchez"/>
              </a:rPr>
              <a:t> Evaluasi model menggunakan data uji</a:t>
            </a:r>
          </a:p>
        </p:txBody>
      </p:sp>
      <p:sp>
        <p:nvSpPr>
          <p:cNvPr name="TextBox 10" id="10"/>
          <p:cNvSpPr txBox="true"/>
          <p:nvPr/>
        </p:nvSpPr>
        <p:spPr>
          <a:xfrm rot="0">
            <a:off x="4669598" y="1454192"/>
            <a:ext cx="7804160" cy="822747"/>
          </a:xfrm>
          <a:prstGeom prst="rect">
            <a:avLst/>
          </a:prstGeom>
        </p:spPr>
        <p:txBody>
          <a:bodyPr anchor="t" rtlCol="false" tIns="0" lIns="0" bIns="0" rIns="0">
            <a:spAutoFit/>
          </a:bodyPr>
          <a:lstStyle/>
          <a:p>
            <a:pPr algn="ctr">
              <a:lnSpc>
                <a:spcPts val="6092"/>
              </a:lnSpc>
            </a:pPr>
            <a:r>
              <a:rPr lang="en-US" sz="6413" spc="-320">
                <a:solidFill>
                  <a:srgbClr val="334C8A"/>
                </a:solidFill>
                <a:latin typeface="League Spartan"/>
              </a:rPr>
              <a:t>Modelling LSTM</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869706" y="-1147676"/>
            <a:ext cx="10013706" cy="12582352"/>
            <a:chOff x="0" y="0"/>
            <a:chExt cx="2637355" cy="3313870"/>
          </a:xfrm>
        </p:grpSpPr>
        <p:sp>
          <p:nvSpPr>
            <p:cNvPr name="Freeform 3" id="3"/>
            <p:cNvSpPr/>
            <p:nvPr/>
          </p:nvSpPr>
          <p:spPr>
            <a:xfrm flipH="false" flipV="false" rot="0">
              <a:off x="0" y="0"/>
              <a:ext cx="2637355" cy="3313870"/>
            </a:xfrm>
            <a:custGeom>
              <a:avLst/>
              <a:gdLst/>
              <a:ahLst/>
              <a:cxnLst/>
              <a:rect r="r" b="b" t="t" l="l"/>
              <a:pathLst>
                <a:path h="3313870" w="2637355">
                  <a:moveTo>
                    <a:pt x="0" y="0"/>
                  </a:moveTo>
                  <a:lnTo>
                    <a:pt x="2637355" y="0"/>
                  </a:lnTo>
                  <a:lnTo>
                    <a:pt x="2637355" y="3313870"/>
                  </a:lnTo>
                  <a:lnTo>
                    <a:pt x="0" y="3313870"/>
                  </a:lnTo>
                  <a:close/>
                </a:path>
              </a:pathLst>
            </a:custGeom>
            <a:solidFill>
              <a:srgbClr val="334C8A"/>
            </a:solidFill>
          </p:spPr>
        </p:sp>
        <p:sp>
          <p:nvSpPr>
            <p:cNvPr name="TextBox 4" id="4"/>
            <p:cNvSpPr txBox="true"/>
            <p:nvPr/>
          </p:nvSpPr>
          <p:spPr>
            <a:xfrm>
              <a:off x="0" y="-19050"/>
              <a:ext cx="812800" cy="831850"/>
            </a:xfrm>
            <a:prstGeom prst="rect">
              <a:avLst/>
            </a:prstGeom>
          </p:spPr>
          <p:txBody>
            <a:bodyPr anchor="ctr" rtlCol="false" tIns="50800" lIns="50800" bIns="50800" rIns="50800"/>
            <a:lstStyle/>
            <a:p>
              <a:pPr algn="ctr">
                <a:lnSpc>
                  <a:spcPts val="3022"/>
                </a:lnSpc>
              </a:pPr>
            </a:p>
          </p:txBody>
        </p:sp>
      </p:grpSp>
      <p:sp>
        <p:nvSpPr>
          <p:cNvPr name="Freeform 5" id="5"/>
          <p:cNvSpPr/>
          <p:nvPr/>
        </p:nvSpPr>
        <p:spPr>
          <a:xfrm flipH="false" flipV="true" rot="-5400000">
            <a:off x="-1883664" y="4840777"/>
            <a:ext cx="7315200" cy="3547872"/>
          </a:xfrm>
          <a:custGeom>
            <a:avLst/>
            <a:gdLst/>
            <a:ahLst/>
            <a:cxnLst/>
            <a:rect r="r" b="b" t="t" l="l"/>
            <a:pathLst>
              <a:path h="3547872" w="7315200">
                <a:moveTo>
                  <a:pt x="0" y="3547872"/>
                </a:moveTo>
                <a:lnTo>
                  <a:pt x="7315200" y="3547872"/>
                </a:lnTo>
                <a:lnTo>
                  <a:pt x="7315200" y="0"/>
                </a:lnTo>
                <a:lnTo>
                  <a:pt x="0" y="0"/>
                </a:lnTo>
                <a:lnTo>
                  <a:pt x="0" y="3547872"/>
                </a:lnTo>
                <a:close/>
              </a:path>
            </a:pathLst>
          </a:custGeom>
          <a:blipFill>
            <a:blip r:embed="rId2">
              <a:alphaModFix amt="65000"/>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0" y="0"/>
            <a:ext cx="4018976" cy="4018976"/>
          </a:xfrm>
          <a:custGeom>
            <a:avLst/>
            <a:gdLst/>
            <a:ahLst/>
            <a:cxnLst/>
            <a:rect r="r" b="b" t="t" l="l"/>
            <a:pathLst>
              <a:path h="4018976" w="4018976">
                <a:moveTo>
                  <a:pt x="0" y="0"/>
                </a:moveTo>
                <a:lnTo>
                  <a:pt x="4018976" y="0"/>
                </a:lnTo>
                <a:lnTo>
                  <a:pt x="4018976" y="4018976"/>
                </a:lnTo>
                <a:lnTo>
                  <a:pt x="0" y="401897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5400000">
            <a:off x="1852908" y="2080754"/>
            <a:ext cx="7315200" cy="3547872"/>
          </a:xfrm>
          <a:custGeom>
            <a:avLst/>
            <a:gdLst/>
            <a:ahLst/>
            <a:cxnLst/>
            <a:rect r="r" b="b" t="t" l="l"/>
            <a:pathLst>
              <a:path h="3547872" w="7315200">
                <a:moveTo>
                  <a:pt x="0" y="0"/>
                </a:moveTo>
                <a:lnTo>
                  <a:pt x="7315200" y="0"/>
                </a:lnTo>
                <a:lnTo>
                  <a:pt x="7315200" y="3547872"/>
                </a:lnTo>
                <a:lnTo>
                  <a:pt x="0" y="3547872"/>
                </a:lnTo>
                <a:lnTo>
                  <a:pt x="0" y="0"/>
                </a:lnTo>
                <a:close/>
              </a:path>
            </a:pathLst>
          </a:custGeom>
          <a:blipFill>
            <a:blip r:embed="rId2">
              <a:alphaModFix amt="65000"/>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true" flipV="true" rot="0">
            <a:off x="14269024" y="6268024"/>
            <a:ext cx="4018976" cy="4018976"/>
          </a:xfrm>
          <a:custGeom>
            <a:avLst/>
            <a:gdLst/>
            <a:ahLst/>
            <a:cxnLst/>
            <a:rect r="r" b="b" t="t" l="l"/>
            <a:pathLst>
              <a:path h="4018976" w="4018976">
                <a:moveTo>
                  <a:pt x="4018976" y="4018976"/>
                </a:moveTo>
                <a:lnTo>
                  <a:pt x="0" y="4018976"/>
                </a:lnTo>
                <a:lnTo>
                  <a:pt x="0" y="0"/>
                </a:lnTo>
                <a:lnTo>
                  <a:pt x="4018976" y="0"/>
                </a:lnTo>
                <a:lnTo>
                  <a:pt x="4018976" y="4018976"/>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9" id="9"/>
          <p:cNvSpPr txBox="true"/>
          <p:nvPr/>
        </p:nvSpPr>
        <p:spPr>
          <a:xfrm rot="0">
            <a:off x="1477698" y="4698793"/>
            <a:ext cx="6103843" cy="1089439"/>
          </a:xfrm>
          <a:prstGeom prst="rect">
            <a:avLst/>
          </a:prstGeom>
        </p:spPr>
        <p:txBody>
          <a:bodyPr anchor="t" rtlCol="false" tIns="0" lIns="0" bIns="0" rIns="0">
            <a:spAutoFit/>
          </a:bodyPr>
          <a:lstStyle/>
          <a:p>
            <a:pPr algn="l">
              <a:lnSpc>
                <a:spcPts val="8087"/>
              </a:lnSpc>
            </a:pPr>
            <a:r>
              <a:rPr lang="en-US" sz="8513" spc="-425">
                <a:solidFill>
                  <a:srgbClr val="FFFFFF"/>
                </a:solidFill>
                <a:latin typeface="League Spartan"/>
              </a:rPr>
              <a:t>Content</a:t>
            </a:r>
          </a:p>
        </p:txBody>
      </p:sp>
      <p:sp>
        <p:nvSpPr>
          <p:cNvPr name="AutoShape 10" id="10"/>
          <p:cNvSpPr/>
          <p:nvPr/>
        </p:nvSpPr>
        <p:spPr>
          <a:xfrm flipV="true">
            <a:off x="1477698" y="5792195"/>
            <a:ext cx="8065620" cy="47625"/>
          </a:xfrm>
          <a:prstGeom prst="line">
            <a:avLst/>
          </a:prstGeom>
          <a:ln cap="flat" w="95250">
            <a:solidFill>
              <a:srgbClr val="FFFFFF"/>
            </a:solidFill>
            <a:prstDash val="solid"/>
            <a:headEnd type="none" len="sm" w="sm"/>
            <a:tailEnd type="none" len="sm" w="sm"/>
          </a:ln>
        </p:spPr>
      </p:sp>
      <p:sp>
        <p:nvSpPr>
          <p:cNvPr name="AutoShape 11" id="11"/>
          <p:cNvSpPr/>
          <p:nvPr/>
        </p:nvSpPr>
        <p:spPr>
          <a:xfrm flipH="true" flipV="true">
            <a:off x="10407145" y="-117948"/>
            <a:ext cx="37985" cy="12039472"/>
          </a:xfrm>
          <a:prstGeom prst="line">
            <a:avLst/>
          </a:prstGeom>
          <a:ln cap="flat" w="47625">
            <a:solidFill>
              <a:srgbClr val="334C8A"/>
            </a:solidFill>
            <a:prstDash val="solid"/>
            <a:headEnd type="none" len="sm" w="sm"/>
            <a:tailEnd type="none" len="sm" w="sm"/>
          </a:ln>
        </p:spPr>
      </p:sp>
      <p:grpSp>
        <p:nvGrpSpPr>
          <p:cNvPr name="Group 12" id="12"/>
          <p:cNvGrpSpPr/>
          <p:nvPr/>
        </p:nvGrpSpPr>
        <p:grpSpPr>
          <a:xfrm rot="0">
            <a:off x="9845026" y="399884"/>
            <a:ext cx="1076612" cy="1076612"/>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334C8A"/>
            </a:solidFill>
          </p:spPr>
        </p:sp>
        <p:sp>
          <p:nvSpPr>
            <p:cNvPr name="TextBox 14" id="14"/>
            <p:cNvSpPr txBox="true"/>
            <p:nvPr/>
          </p:nvSpPr>
          <p:spPr>
            <a:xfrm>
              <a:off x="0" y="-19050"/>
              <a:ext cx="812800" cy="831850"/>
            </a:xfrm>
            <a:prstGeom prst="rect">
              <a:avLst/>
            </a:prstGeom>
          </p:spPr>
          <p:txBody>
            <a:bodyPr anchor="ctr" rtlCol="false" tIns="50800" lIns="50800" bIns="50800" rIns="50800"/>
            <a:lstStyle/>
            <a:p>
              <a:pPr algn="ctr">
                <a:lnSpc>
                  <a:spcPts val="3022"/>
                </a:lnSpc>
              </a:pPr>
            </a:p>
          </p:txBody>
        </p:sp>
      </p:grpSp>
      <p:grpSp>
        <p:nvGrpSpPr>
          <p:cNvPr name="Group 15" id="15"/>
          <p:cNvGrpSpPr/>
          <p:nvPr/>
        </p:nvGrpSpPr>
        <p:grpSpPr>
          <a:xfrm rot="0">
            <a:off x="9845026" y="2092036"/>
            <a:ext cx="1076612" cy="1076612"/>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334C8A"/>
            </a:solidFill>
          </p:spPr>
        </p:sp>
        <p:sp>
          <p:nvSpPr>
            <p:cNvPr name="TextBox 17" id="17"/>
            <p:cNvSpPr txBox="true"/>
            <p:nvPr/>
          </p:nvSpPr>
          <p:spPr>
            <a:xfrm>
              <a:off x="0" y="-19050"/>
              <a:ext cx="812800" cy="831850"/>
            </a:xfrm>
            <a:prstGeom prst="rect">
              <a:avLst/>
            </a:prstGeom>
          </p:spPr>
          <p:txBody>
            <a:bodyPr anchor="ctr" rtlCol="false" tIns="50800" lIns="50800" bIns="50800" rIns="50800"/>
            <a:lstStyle/>
            <a:p>
              <a:pPr algn="ctr">
                <a:lnSpc>
                  <a:spcPts val="3022"/>
                </a:lnSpc>
              </a:pPr>
            </a:p>
          </p:txBody>
        </p:sp>
      </p:grpSp>
      <p:grpSp>
        <p:nvGrpSpPr>
          <p:cNvPr name="Group 18" id="18"/>
          <p:cNvGrpSpPr/>
          <p:nvPr/>
        </p:nvGrpSpPr>
        <p:grpSpPr>
          <a:xfrm rot="0">
            <a:off x="9845026" y="3787774"/>
            <a:ext cx="1076612" cy="1076612"/>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334C8A"/>
            </a:solidFill>
          </p:spPr>
        </p:sp>
        <p:sp>
          <p:nvSpPr>
            <p:cNvPr name="TextBox 20" id="20"/>
            <p:cNvSpPr txBox="true"/>
            <p:nvPr/>
          </p:nvSpPr>
          <p:spPr>
            <a:xfrm>
              <a:off x="0" y="-19050"/>
              <a:ext cx="812800" cy="831850"/>
            </a:xfrm>
            <a:prstGeom prst="rect">
              <a:avLst/>
            </a:prstGeom>
          </p:spPr>
          <p:txBody>
            <a:bodyPr anchor="ctr" rtlCol="false" tIns="50800" lIns="50800" bIns="50800" rIns="50800"/>
            <a:lstStyle/>
            <a:p>
              <a:pPr algn="ctr">
                <a:lnSpc>
                  <a:spcPts val="3022"/>
                </a:lnSpc>
              </a:pPr>
            </a:p>
          </p:txBody>
        </p:sp>
      </p:grpSp>
      <p:grpSp>
        <p:nvGrpSpPr>
          <p:cNvPr name="Group 21" id="21"/>
          <p:cNvGrpSpPr/>
          <p:nvPr/>
        </p:nvGrpSpPr>
        <p:grpSpPr>
          <a:xfrm rot="0">
            <a:off x="9845026" y="5483511"/>
            <a:ext cx="1076612" cy="1076612"/>
            <a:chOff x="0" y="0"/>
            <a:chExt cx="812800" cy="812800"/>
          </a:xfrm>
        </p:grpSpPr>
        <p:sp>
          <p:nvSpPr>
            <p:cNvPr name="Freeform 22" id="22"/>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334C8A"/>
            </a:solidFill>
          </p:spPr>
        </p:sp>
        <p:sp>
          <p:nvSpPr>
            <p:cNvPr name="TextBox 23" id="23"/>
            <p:cNvSpPr txBox="true"/>
            <p:nvPr/>
          </p:nvSpPr>
          <p:spPr>
            <a:xfrm>
              <a:off x="0" y="-19050"/>
              <a:ext cx="812800" cy="831850"/>
            </a:xfrm>
            <a:prstGeom prst="rect">
              <a:avLst/>
            </a:prstGeom>
          </p:spPr>
          <p:txBody>
            <a:bodyPr anchor="ctr" rtlCol="false" tIns="50800" lIns="50800" bIns="50800" rIns="50800"/>
            <a:lstStyle/>
            <a:p>
              <a:pPr algn="ctr">
                <a:lnSpc>
                  <a:spcPts val="3022"/>
                </a:lnSpc>
              </a:pPr>
            </a:p>
          </p:txBody>
        </p:sp>
      </p:grpSp>
      <p:grpSp>
        <p:nvGrpSpPr>
          <p:cNvPr name="Group 24" id="24"/>
          <p:cNvGrpSpPr/>
          <p:nvPr/>
        </p:nvGrpSpPr>
        <p:grpSpPr>
          <a:xfrm rot="0">
            <a:off x="9845026" y="7179248"/>
            <a:ext cx="1076612" cy="1076612"/>
            <a:chOff x="0" y="0"/>
            <a:chExt cx="812800" cy="812800"/>
          </a:xfrm>
        </p:grpSpPr>
        <p:sp>
          <p:nvSpPr>
            <p:cNvPr name="Freeform 25" id="25"/>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334C8A"/>
            </a:solidFill>
          </p:spPr>
        </p:sp>
        <p:sp>
          <p:nvSpPr>
            <p:cNvPr name="TextBox 26" id="26"/>
            <p:cNvSpPr txBox="true"/>
            <p:nvPr/>
          </p:nvSpPr>
          <p:spPr>
            <a:xfrm>
              <a:off x="0" y="-19050"/>
              <a:ext cx="812800" cy="831850"/>
            </a:xfrm>
            <a:prstGeom prst="rect">
              <a:avLst/>
            </a:prstGeom>
          </p:spPr>
          <p:txBody>
            <a:bodyPr anchor="ctr" rtlCol="false" tIns="50800" lIns="50800" bIns="50800" rIns="50800"/>
            <a:lstStyle/>
            <a:p>
              <a:pPr algn="ctr">
                <a:lnSpc>
                  <a:spcPts val="3022"/>
                </a:lnSpc>
              </a:pPr>
            </a:p>
          </p:txBody>
        </p:sp>
      </p:grpSp>
      <p:sp>
        <p:nvSpPr>
          <p:cNvPr name="TextBox 27" id="27"/>
          <p:cNvSpPr txBox="true"/>
          <p:nvPr/>
        </p:nvSpPr>
        <p:spPr>
          <a:xfrm rot="0">
            <a:off x="9966154" y="815221"/>
            <a:ext cx="822430" cy="531690"/>
          </a:xfrm>
          <a:prstGeom prst="rect">
            <a:avLst/>
          </a:prstGeom>
        </p:spPr>
        <p:txBody>
          <a:bodyPr anchor="t" rtlCol="false" tIns="0" lIns="0" bIns="0" rIns="0">
            <a:spAutoFit/>
          </a:bodyPr>
          <a:lstStyle/>
          <a:p>
            <a:pPr algn="ctr">
              <a:lnSpc>
                <a:spcPts val="3938"/>
              </a:lnSpc>
            </a:pPr>
            <a:r>
              <a:rPr lang="en-US" sz="4146" spc="937">
                <a:solidFill>
                  <a:srgbClr val="FFFFFF"/>
                </a:solidFill>
                <a:latin typeface="League Spartan"/>
              </a:rPr>
              <a:t>1</a:t>
            </a:r>
          </a:p>
        </p:txBody>
      </p:sp>
      <p:sp>
        <p:nvSpPr>
          <p:cNvPr name="TextBox 28" id="28"/>
          <p:cNvSpPr txBox="true"/>
          <p:nvPr/>
        </p:nvSpPr>
        <p:spPr>
          <a:xfrm rot="0">
            <a:off x="9966154" y="2507373"/>
            <a:ext cx="822430" cy="531690"/>
          </a:xfrm>
          <a:prstGeom prst="rect">
            <a:avLst/>
          </a:prstGeom>
        </p:spPr>
        <p:txBody>
          <a:bodyPr anchor="t" rtlCol="false" tIns="0" lIns="0" bIns="0" rIns="0">
            <a:spAutoFit/>
          </a:bodyPr>
          <a:lstStyle/>
          <a:p>
            <a:pPr algn="ctr">
              <a:lnSpc>
                <a:spcPts val="3938"/>
              </a:lnSpc>
            </a:pPr>
            <a:r>
              <a:rPr lang="en-US" sz="4146" spc="937">
                <a:solidFill>
                  <a:srgbClr val="FFFFFF"/>
                </a:solidFill>
                <a:latin typeface="League Spartan"/>
              </a:rPr>
              <a:t>2</a:t>
            </a:r>
          </a:p>
        </p:txBody>
      </p:sp>
      <p:sp>
        <p:nvSpPr>
          <p:cNvPr name="TextBox 29" id="29"/>
          <p:cNvSpPr txBox="true"/>
          <p:nvPr/>
        </p:nvSpPr>
        <p:spPr>
          <a:xfrm rot="0">
            <a:off x="9966154" y="4203110"/>
            <a:ext cx="822430" cy="531690"/>
          </a:xfrm>
          <a:prstGeom prst="rect">
            <a:avLst/>
          </a:prstGeom>
        </p:spPr>
        <p:txBody>
          <a:bodyPr anchor="t" rtlCol="false" tIns="0" lIns="0" bIns="0" rIns="0">
            <a:spAutoFit/>
          </a:bodyPr>
          <a:lstStyle/>
          <a:p>
            <a:pPr algn="ctr">
              <a:lnSpc>
                <a:spcPts val="3938"/>
              </a:lnSpc>
            </a:pPr>
            <a:r>
              <a:rPr lang="en-US" sz="4146" spc="937">
                <a:solidFill>
                  <a:srgbClr val="FFFFFF"/>
                </a:solidFill>
                <a:latin typeface="League Spartan"/>
              </a:rPr>
              <a:t>3</a:t>
            </a:r>
          </a:p>
        </p:txBody>
      </p:sp>
      <p:sp>
        <p:nvSpPr>
          <p:cNvPr name="TextBox 30" id="30"/>
          <p:cNvSpPr txBox="true"/>
          <p:nvPr/>
        </p:nvSpPr>
        <p:spPr>
          <a:xfrm rot="0">
            <a:off x="9966154" y="5898847"/>
            <a:ext cx="822430" cy="531690"/>
          </a:xfrm>
          <a:prstGeom prst="rect">
            <a:avLst/>
          </a:prstGeom>
        </p:spPr>
        <p:txBody>
          <a:bodyPr anchor="t" rtlCol="false" tIns="0" lIns="0" bIns="0" rIns="0">
            <a:spAutoFit/>
          </a:bodyPr>
          <a:lstStyle/>
          <a:p>
            <a:pPr algn="ctr">
              <a:lnSpc>
                <a:spcPts val="3938"/>
              </a:lnSpc>
            </a:pPr>
            <a:r>
              <a:rPr lang="en-US" sz="4146" spc="937">
                <a:solidFill>
                  <a:srgbClr val="FFFFFF"/>
                </a:solidFill>
                <a:latin typeface="League Spartan"/>
              </a:rPr>
              <a:t>4</a:t>
            </a:r>
          </a:p>
        </p:txBody>
      </p:sp>
      <p:sp>
        <p:nvSpPr>
          <p:cNvPr name="TextBox 31" id="31"/>
          <p:cNvSpPr txBox="true"/>
          <p:nvPr/>
        </p:nvSpPr>
        <p:spPr>
          <a:xfrm rot="0">
            <a:off x="9966154" y="7594584"/>
            <a:ext cx="822430" cy="531690"/>
          </a:xfrm>
          <a:prstGeom prst="rect">
            <a:avLst/>
          </a:prstGeom>
        </p:spPr>
        <p:txBody>
          <a:bodyPr anchor="t" rtlCol="false" tIns="0" lIns="0" bIns="0" rIns="0">
            <a:spAutoFit/>
          </a:bodyPr>
          <a:lstStyle/>
          <a:p>
            <a:pPr algn="ctr">
              <a:lnSpc>
                <a:spcPts val="3938"/>
              </a:lnSpc>
            </a:pPr>
            <a:r>
              <a:rPr lang="en-US" sz="4146" spc="937">
                <a:solidFill>
                  <a:srgbClr val="FFFFFF"/>
                </a:solidFill>
                <a:latin typeface="League Spartan"/>
              </a:rPr>
              <a:t>5</a:t>
            </a:r>
          </a:p>
        </p:txBody>
      </p:sp>
      <p:sp>
        <p:nvSpPr>
          <p:cNvPr name="TextBox 32" id="32"/>
          <p:cNvSpPr txBox="true"/>
          <p:nvPr/>
        </p:nvSpPr>
        <p:spPr>
          <a:xfrm rot="0">
            <a:off x="1477698" y="5882738"/>
            <a:ext cx="5784428" cy="751522"/>
          </a:xfrm>
          <a:prstGeom prst="rect">
            <a:avLst/>
          </a:prstGeom>
        </p:spPr>
        <p:txBody>
          <a:bodyPr anchor="t" rtlCol="false" tIns="0" lIns="0" bIns="0" rIns="0">
            <a:spAutoFit/>
          </a:bodyPr>
          <a:lstStyle/>
          <a:p>
            <a:pPr>
              <a:lnSpc>
                <a:spcPts val="3022"/>
              </a:lnSpc>
            </a:pPr>
            <a:r>
              <a:rPr lang="en-US" sz="2325" spc="116">
                <a:solidFill>
                  <a:srgbClr val="FFFFFF"/>
                </a:solidFill>
                <a:latin typeface="Sanchez"/>
              </a:rPr>
              <a:t>BINAR PLATINUM CHALLENGE</a:t>
            </a:r>
          </a:p>
          <a:p>
            <a:pPr algn="l">
              <a:lnSpc>
                <a:spcPts val="3022"/>
              </a:lnSpc>
            </a:pPr>
            <a:r>
              <a:rPr lang="en-US" sz="2325" spc="116">
                <a:solidFill>
                  <a:srgbClr val="FFFFFF"/>
                </a:solidFill>
                <a:latin typeface="Sanchez"/>
              </a:rPr>
              <a:t>DATA SCIENCE (WAVE 7)</a:t>
            </a:r>
          </a:p>
        </p:txBody>
      </p:sp>
      <p:sp>
        <p:nvSpPr>
          <p:cNvPr name="TextBox 33" id="33"/>
          <p:cNvSpPr txBox="true"/>
          <p:nvPr/>
        </p:nvSpPr>
        <p:spPr>
          <a:xfrm rot="0">
            <a:off x="11410197" y="654869"/>
            <a:ext cx="4502796" cy="538067"/>
          </a:xfrm>
          <a:prstGeom prst="rect">
            <a:avLst/>
          </a:prstGeom>
        </p:spPr>
        <p:txBody>
          <a:bodyPr anchor="t" rtlCol="false" tIns="0" lIns="0" bIns="0" rIns="0">
            <a:spAutoFit/>
          </a:bodyPr>
          <a:lstStyle/>
          <a:p>
            <a:pPr algn="l">
              <a:lnSpc>
                <a:spcPts val="4397"/>
              </a:lnSpc>
            </a:pPr>
            <a:r>
              <a:rPr lang="en-US" sz="3382" spc="764">
                <a:solidFill>
                  <a:srgbClr val="000000"/>
                </a:solidFill>
                <a:latin typeface="League Spartan"/>
              </a:rPr>
              <a:t>Pendahuluan</a:t>
            </a:r>
          </a:p>
        </p:txBody>
      </p:sp>
      <p:sp>
        <p:nvSpPr>
          <p:cNvPr name="TextBox 34" id="34"/>
          <p:cNvSpPr txBox="true"/>
          <p:nvPr/>
        </p:nvSpPr>
        <p:spPr>
          <a:xfrm rot="0">
            <a:off x="11410197" y="2103735"/>
            <a:ext cx="4502796" cy="1090517"/>
          </a:xfrm>
          <a:prstGeom prst="rect">
            <a:avLst/>
          </a:prstGeom>
        </p:spPr>
        <p:txBody>
          <a:bodyPr anchor="t" rtlCol="false" tIns="0" lIns="0" bIns="0" rIns="0">
            <a:spAutoFit/>
          </a:bodyPr>
          <a:lstStyle/>
          <a:p>
            <a:pPr algn="l">
              <a:lnSpc>
                <a:spcPts val="4397"/>
              </a:lnSpc>
            </a:pPr>
            <a:r>
              <a:rPr lang="en-US" sz="3382" spc="764">
                <a:solidFill>
                  <a:srgbClr val="000000"/>
                </a:solidFill>
                <a:latin typeface="League Spartan"/>
              </a:rPr>
              <a:t>Metode Penelitian</a:t>
            </a:r>
          </a:p>
        </p:txBody>
      </p:sp>
      <p:sp>
        <p:nvSpPr>
          <p:cNvPr name="TextBox 35" id="35"/>
          <p:cNvSpPr txBox="true"/>
          <p:nvPr/>
        </p:nvSpPr>
        <p:spPr>
          <a:xfrm rot="0">
            <a:off x="11410197" y="3766534"/>
            <a:ext cx="4502796" cy="1090517"/>
          </a:xfrm>
          <a:prstGeom prst="rect">
            <a:avLst/>
          </a:prstGeom>
        </p:spPr>
        <p:txBody>
          <a:bodyPr anchor="t" rtlCol="false" tIns="0" lIns="0" bIns="0" rIns="0">
            <a:spAutoFit/>
          </a:bodyPr>
          <a:lstStyle/>
          <a:p>
            <a:pPr algn="l">
              <a:lnSpc>
                <a:spcPts val="4397"/>
              </a:lnSpc>
            </a:pPr>
            <a:r>
              <a:rPr lang="en-US" sz="3382" spc="764">
                <a:solidFill>
                  <a:srgbClr val="000000"/>
                </a:solidFill>
                <a:latin typeface="League Spartan"/>
              </a:rPr>
              <a:t>Exploratory Data Analysis</a:t>
            </a:r>
          </a:p>
        </p:txBody>
      </p:sp>
      <p:sp>
        <p:nvSpPr>
          <p:cNvPr name="TextBox 36" id="36"/>
          <p:cNvSpPr txBox="true"/>
          <p:nvPr/>
        </p:nvSpPr>
        <p:spPr>
          <a:xfrm rot="0">
            <a:off x="11410197" y="5462271"/>
            <a:ext cx="4502796" cy="1090517"/>
          </a:xfrm>
          <a:prstGeom prst="rect">
            <a:avLst/>
          </a:prstGeom>
        </p:spPr>
        <p:txBody>
          <a:bodyPr anchor="t" rtlCol="false" tIns="0" lIns="0" bIns="0" rIns="0">
            <a:spAutoFit/>
          </a:bodyPr>
          <a:lstStyle/>
          <a:p>
            <a:pPr algn="l">
              <a:lnSpc>
                <a:spcPts val="4397"/>
              </a:lnSpc>
            </a:pPr>
            <a:r>
              <a:rPr lang="en-US" sz="3382" spc="764">
                <a:solidFill>
                  <a:srgbClr val="000000"/>
                </a:solidFill>
                <a:latin typeface="League Spartan"/>
              </a:rPr>
              <a:t>Preprocessing Data</a:t>
            </a:r>
          </a:p>
        </p:txBody>
      </p:sp>
      <p:sp>
        <p:nvSpPr>
          <p:cNvPr name="TextBox 37" id="37"/>
          <p:cNvSpPr txBox="true"/>
          <p:nvPr/>
        </p:nvSpPr>
        <p:spPr>
          <a:xfrm rot="0">
            <a:off x="11410197" y="7154710"/>
            <a:ext cx="6268047" cy="1090517"/>
          </a:xfrm>
          <a:prstGeom prst="rect">
            <a:avLst/>
          </a:prstGeom>
        </p:spPr>
        <p:txBody>
          <a:bodyPr anchor="t" rtlCol="false" tIns="0" lIns="0" bIns="0" rIns="0">
            <a:spAutoFit/>
          </a:bodyPr>
          <a:lstStyle/>
          <a:p>
            <a:pPr algn="l">
              <a:lnSpc>
                <a:spcPts val="4397"/>
              </a:lnSpc>
            </a:pPr>
            <a:r>
              <a:rPr lang="en-US" sz="3382" spc="764">
                <a:solidFill>
                  <a:srgbClr val="000000"/>
                </a:solidFill>
                <a:latin typeface="League Spartan"/>
              </a:rPr>
              <a:t>Modelling (Deep Learning) &amp; Hasil</a:t>
            </a:r>
          </a:p>
        </p:txBody>
      </p:sp>
      <p:grpSp>
        <p:nvGrpSpPr>
          <p:cNvPr name="Group 38" id="38"/>
          <p:cNvGrpSpPr/>
          <p:nvPr/>
        </p:nvGrpSpPr>
        <p:grpSpPr>
          <a:xfrm rot="0">
            <a:off x="9845026" y="8864352"/>
            <a:ext cx="1076612" cy="1076612"/>
            <a:chOff x="0" y="0"/>
            <a:chExt cx="812800" cy="812800"/>
          </a:xfrm>
        </p:grpSpPr>
        <p:sp>
          <p:nvSpPr>
            <p:cNvPr name="Freeform 39" id="39"/>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334C8A"/>
            </a:solidFill>
          </p:spPr>
        </p:sp>
        <p:sp>
          <p:nvSpPr>
            <p:cNvPr name="TextBox 40" id="40"/>
            <p:cNvSpPr txBox="true"/>
            <p:nvPr/>
          </p:nvSpPr>
          <p:spPr>
            <a:xfrm>
              <a:off x="0" y="-19050"/>
              <a:ext cx="812800" cy="831850"/>
            </a:xfrm>
            <a:prstGeom prst="rect">
              <a:avLst/>
            </a:prstGeom>
          </p:spPr>
          <p:txBody>
            <a:bodyPr anchor="ctr" rtlCol="false" tIns="50800" lIns="50800" bIns="50800" rIns="50800"/>
            <a:lstStyle/>
            <a:p>
              <a:pPr algn="ctr">
                <a:lnSpc>
                  <a:spcPts val="3022"/>
                </a:lnSpc>
              </a:pPr>
            </a:p>
          </p:txBody>
        </p:sp>
      </p:grpSp>
      <p:sp>
        <p:nvSpPr>
          <p:cNvPr name="TextBox 41" id="41"/>
          <p:cNvSpPr txBox="true"/>
          <p:nvPr/>
        </p:nvSpPr>
        <p:spPr>
          <a:xfrm rot="0">
            <a:off x="9972118" y="9184438"/>
            <a:ext cx="822430" cy="531690"/>
          </a:xfrm>
          <a:prstGeom prst="rect">
            <a:avLst/>
          </a:prstGeom>
        </p:spPr>
        <p:txBody>
          <a:bodyPr anchor="t" rtlCol="false" tIns="0" lIns="0" bIns="0" rIns="0">
            <a:spAutoFit/>
          </a:bodyPr>
          <a:lstStyle/>
          <a:p>
            <a:pPr algn="ctr">
              <a:lnSpc>
                <a:spcPts val="3938"/>
              </a:lnSpc>
            </a:pPr>
            <a:r>
              <a:rPr lang="en-US" sz="4146" spc="937">
                <a:solidFill>
                  <a:srgbClr val="FFFFFF"/>
                </a:solidFill>
                <a:latin typeface="League Spartan"/>
              </a:rPr>
              <a:t>6</a:t>
            </a:r>
          </a:p>
        </p:txBody>
      </p:sp>
      <p:sp>
        <p:nvSpPr>
          <p:cNvPr name="TextBox 42" id="42"/>
          <p:cNvSpPr txBox="true"/>
          <p:nvPr/>
        </p:nvSpPr>
        <p:spPr>
          <a:xfrm rot="0">
            <a:off x="11324588" y="9178061"/>
            <a:ext cx="4502796" cy="538067"/>
          </a:xfrm>
          <a:prstGeom prst="rect">
            <a:avLst/>
          </a:prstGeom>
        </p:spPr>
        <p:txBody>
          <a:bodyPr anchor="t" rtlCol="false" tIns="0" lIns="0" bIns="0" rIns="0">
            <a:spAutoFit/>
          </a:bodyPr>
          <a:lstStyle/>
          <a:p>
            <a:pPr algn="l">
              <a:lnSpc>
                <a:spcPts val="4397"/>
              </a:lnSpc>
            </a:pPr>
            <a:r>
              <a:rPr lang="en-US" sz="3382" spc="764">
                <a:solidFill>
                  <a:srgbClr val="000000"/>
                </a:solidFill>
                <a:latin typeface="League Spartan"/>
              </a:rPr>
              <a:t>Kesimpulan</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12856464" y="1883664"/>
            <a:ext cx="7315200" cy="3547872"/>
          </a:xfrm>
          <a:custGeom>
            <a:avLst/>
            <a:gdLst/>
            <a:ahLst/>
            <a:cxnLst/>
            <a:rect r="r" b="b" t="t" l="l"/>
            <a:pathLst>
              <a:path h="3547872" w="7315200">
                <a:moveTo>
                  <a:pt x="0" y="0"/>
                </a:moveTo>
                <a:lnTo>
                  <a:pt x="7315200" y="0"/>
                </a:lnTo>
                <a:lnTo>
                  <a:pt x="7315200" y="3547872"/>
                </a:lnTo>
                <a:lnTo>
                  <a:pt x="0" y="3547872"/>
                </a:lnTo>
                <a:lnTo>
                  <a:pt x="0" y="0"/>
                </a:lnTo>
                <a:close/>
              </a:path>
            </a:pathLst>
          </a:custGeom>
          <a:blipFill>
            <a:blip r:embed="rId2">
              <a:alphaModFix amt="65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true" rot="-5400000">
            <a:off x="-1883664" y="1883664"/>
            <a:ext cx="7315200" cy="3547872"/>
          </a:xfrm>
          <a:custGeom>
            <a:avLst/>
            <a:gdLst/>
            <a:ahLst/>
            <a:cxnLst/>
            <a:rect r="r" b="b" t="t" l="l"/>
            <a:pathLst>
              <a:path h="3547872" w="7315200">
                <a:moveTo>
                  <a:pt x="0" y="3547872"/>
                </a:moveTo>
                <a:lnTo>
                  <a:pt x="7315200" y="3547872"/>
                </a:lnTo>
                <a:lnTo>
                  <a:pt x="7315200" y="0"/>
                </a:lnTo>
                <a:lnTo>
                  <a:pt x="0" y="0"/>
                </a:lnTo>
                <a:lnTo>
                  <a:pt x="0" y="3547872"/>
                </a:lnTo>
                <a:close/>
              </a:path>
            </a:pathLst>
          </a:custGeom>
          <a:blipFill>
            <a:blip r:embed="rId2">
              <a:alphaModFix amt="65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true" flipV="false" rot="0">
            <a:off x="14269024" y="0"/>
            <a:ext cx="4018976" cy="4018976"/>
          </a:xfrm>
          <a:custGeom>
            <a:avLst/>
            <a:gdLst/>
            <a:ahLst/>
            <a:cxnLst/>
            <a:rect r="r" b="b" t="t" l="l"/>
            <a:pathLst>
              <a:path h="4018976" w="4018976">
                <a:moveTo>
                  <a:pt x="4018976" y="0"/>
                </a:moveTo>
                <a:lnTo>
                  <a:pt x="0" y="0"/>
                </a:lnTo>
                <a:lnTo>
                  <a:pt x="0" y="4018976"/>
                </a:lnTo>
                <a:lnTo>
                  <a:pt x="4018976" y="4018976"/>
                </a:lnTo>
                <a:lnTo>
                  <a:pt x="4018976"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true" rot="0">
            <a:off x="0" y="6268024"/>
            <a:ext cx="4018976" cy="4018976"/>
          </a:xfrm>
          <a:custGeom>
            <a:avLst/>
            <a:gdLst/>
            <a:ahLst/>
            <a:cxnLst/>
            <a:rect r="r" b="b" t="t" l="l"/>
            <a:pathLst>
              <a:path h="4018976" w="4018976">
                <a:moveTo>
                  <a:pt x="0" y="4018976"/>
                </a:moveTo>
                <a:lnTo>
                  <a:pt x="4018976" y="4018976"/>
                </a:lnTo>
                <a:lnTo>
                  <a:pt x="4018976" y="0"/>
                </a:lnTo>
                <a:lnTo>
                  <a:pt x="0" y="0"/>
                </a:lnTo>
                <a:lnTo>
                  <a:pt x="0" y="4018976"/>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4371136" y="1590962"/>
            <a:ext cx="685977" cy="685977"/>
          </a:xfrm>
          <a:custGeom>
            <a:avLst/>
            <a:gdLst/>
            <a:ahLst/>
            <a:cxnLst/>
            <a:rect r="r" b="b" t="t" l="l"/>
            <a:pathLst>
              <a:path h="685977" w="685977">
                <a:moveTo>
                  <a:pt x="0" y="0"/>
                </a:moveTo>
                <a:lnTo>
                  <a:pt x="685977" y="0"/>
                </a:lnTo>
                <a:lnTo>
                  <a:pt x="685977" y="685977"/>
                </a:lnTo>
                <a:lnTo>
                  <a:pt x="0" y="68597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8373669" y="1590962"/>
            <a:ext cx="685977" cy="685977"/>
          </a:xfrm>
          <a:custGeom>
            <a:avLst/>
            <a:gdLst/>
            <a:ahLst/>
            <a:cxnLst/>
            <a:rect r="r" b="b" t="t" l="l"/>
            <a:pathLst>
              <a:path h="685977" w="685977">
                <a:moveTo>
                  <a:pt x="0" y="0"/>
                </a:moveTo>
                <a:lnTo>
                  <a:pt x="685977" y="0"/>
                </a:lnTo>
                <a:lnTo>
                  <a:pt x="685977" y="685977"/>
                </a:lnTo>
                <a:lnTo>
                  <a:pt x="0" y="68597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1028700" y="1933951"/>
            <a:ext cx="9437337" cy="8169865"/>
          </a:xfrm>
          <a:custGeom>
            <a:avLst/>
            <a:gdLst/>
            <a:ahLst/>
            <a:cxnLst/>
            <a:rect r="r" b="b" t="t" l="l"/>
            <a:pathLst>
              <a:path h="8169865" w="9437337">
                <a:moveTo>
                  <a:pt x="0" y="0"/>
                </a:moveTo>
                <a:lnTo>
                  <a:pt x="9437337" y="0"/>
                </a:lnTo>
                <a:lnTo>
                  <a:pt x="9437337" y="8169864"/>
                </a:lnTo>
                <a:lnTo>
                  <a:pt x="0" y="8169864"/>
                </a:lnTo>
                <a:lnTo>
                  <a:pt x="0" y="0"/>
                </a:lnTo>
                <a:close/>
              </a:path>
            </a:pathLst>
          </a:custGeom>
          <a:blipFill>
            <a:blip r:embed="rId8"/>
            <a:stretch>
              <a:fillRect l="0" t="0" r="0" b="-2232"/>
            </a:stretch>
          </a:blipFill>
        </p:spPr>
      </p:sp>
      <p:sp>
        <p:nvSpPr>
          <p:cNvPr name="TextBox 9" id="9"/>
          <p:cNvSpPr txBox="true"/>
          <p:nvPr/>
        </p:nvSpPr>
        <p:spPr>
          <a:xfrm rot="0">
            <a:off x="8194388" y="3449020"/>
            <a:ext cx="6782272" cy="656590"/>
          </a:xfrm>
          <a:prstGeom prst="rect">
            <a:avLst/>
          </a:prstGeom>
        </p:spPr>
        <p:txBody>
          <a:bodyPr anchor="t" rtlCol="false" tIns="0" lIns="0" bIns="0" rIns="0">
            <a:spAutoFit/>
          </a:bodyPr>
          <a:lstStyle/>
          <a:p>
            <a:pPr algn="ctr">
              <a:lnSpc>
                <a:spcPts val="2660"/>
              </a:lnSpc>
              <a:spcBef>
                <a:spcPct val="0"/>
              </a:spcBef>
            </a:pPr>
            <a:r>
              <a:rPr lang="en-US" sz="1900">
                <a:solidFill>
                  <a:srgbClr val="000000"/>
                </a:solidFill>
                <a:latin typeface="DM Sans"/>
              </a:rPr>
              <a:t>API pada LSTM dibagi menjadi 2 endpoind yaitu input dalam bentuk json dan upload file</a:t>
            </a:r>
          </a:p>
        </p:txBody>
      </p:sp>
      <p:sp>
        <p:nvSpPr>
          <p:cNvPr name="TextBox 10" id="10"/>
          <p:cNvSpPr txBox="true"/>
          <p:nvPr/>
        </p:nvSpPr>
        <p:spPr>
          <a:xfrm rot="0">
            <a:off x="8194388" y="4287438"/>
            <a:ext cx="6782272" cy="656590"/>
          </a:xfrm>
          <a:prstGeom prst="rect">
            <a:avLst/>
          </a:prstGeom>
        </p:spPr>
        <p:txBody>
          <a:bodyPr anchor="t" rtlCol="false" tIns="0" lIns="0" bIns="0" rIns="0">
            <a:spAutoFit/>
          </a:bodyPr>
          <a:lstStyle/>
          <a:p>
            <a:pPr>
              <a:lnSpc>
                <a:spcPts val="2660"/>
              </a:lnSpc>
              <a:spcBef>
                <a:spcPct val="0"/>
              </a:spcBef>
            </a:pPr>
            <a:r>
              <a:rPr lang="en-US" sz="1900">
                <a:solidFill>
                  <a:srgbClr val="000000"/>
                </a:solidFill>
                <a:latin typeface="DM Sans"/>
              </a:rPr>
              <a:t>Untuk input dalam bentuk json dapat di masukan dengan format {“text”: “kata yang ingin di masukan”}</a:t>
            </a:r>
          </a:p>
        </p:txBody>
      </p:sp>
      <p:sp>
        <p:nvSpPr>
          <p:cNvPr name="TextBox 11" id="11"/>
          <p:cNvSpPr txBox="true"/>
          <p:nvPr/>
        </p:nvSpPr>
        <p:spPr>
          <a:xfrm rot="0">
            <a:off x="10466037" y="7934960"/>
            <a:ext cx="6871603" cy="1323340"/>
          </a:xfrm>
          <a:prstGeom prst="rect">
            <a:avLst/>
          </a:prstGeom>
        </p:spPr>
        <p:txBody>
          <a:bodyPr anchor="t" rtlCol="false" tIns="0" lIns="0" bIns="0" rIns="0">
            <a:spAutoFit/>
          </a:bodyPr>
          <a:lstStyle/>
          <a:p>
            <a:pPr>
              <a:lnSpc>
                <a:spcPts val="2660"/>
              </a:lnSpc>
              <a:spcBef>
                <a:spcPct val="0"/>
              </a:spcBef>
            </a:pPr>
            <a:r>
              <a:rPr lang="en-US" sz="1900">
                <a:solidFill>
                  <a:srgbClr val="000000"/>
                </a:solidFill>
                <a:latin typeface="DM Sans"/>
              </a:rPr>
              <a:t>Sistem akan mengolah dengan mengunakan model LSTM untuk di cari labelnya. Setelah selesai di olah sistem akan memasukan text dan label ke dalam database sql1.db dan menampilkan dalam bentuk JSON</a:t>
            </a:r>
          </a:p>
        </p:txBody>
      </p:sp>
      <p:sp>
        <p:nvSpPr>
          <p:cNvPr name="TextBox 12" id="12"/>
          <p:cNvSpPr txBox="true"/>
          <p:nvPr/>
        </p:nvSpPr>
        <p:spPr>
          <a:xfrm rot="0">
            <a:off x="3339543" y="549140"/>
            <a:ext cx="11608915" cy="822747"/>
          </a:xfrm>
          <a:prstGeom prst="rect">
            <a:avLst/>
          </a:prstGeom>
        </p:spPr>
        <p:txBody>
          <a:bodyPr anchor="t" rtlCol="false" tIns="0" lIns="0" bIns="0" rIns="0">
            <a:spAutoFit/>
          </a:bodyPr>
          <a:lstStyle/>
          <a:p>
            <a:pPr algn="ctr">
              <a:lnSpc>
                <a:spcPts val="6092"/>
              </a:lnSpc>
            </a:pPr>
            <a:r>
              <a:rPr lang="en-US" sz="6413" spc="-320">
                <a:solidFill>
                  <a:srgbClr val="334C8A"/>
                </a:solidFill>
                <a:latin typeface="League Spartan"/>
              </a:rPr>
              <a:t>Hasil Training Model LSTM</a:t>
            </a:r>
          </a:p>
        </p:txBody>
      </p:sp>
      <p:sp>
        <p:nvSpPr>
          <p:cNvPr name="TextBox 13" id="13"/>
          <p:cNvSpPr txBox="true"/>
          <p:nvPr/>
        </p:nvSpPr>
        <p:spPr>
          <a:xfrm rot="0">
            <a:off x="4945650" y="1396176"/>
            <a:ext cx="7542014" cy="370522"/>
          </a:xfrm>
          <a:prstGeom prst="rect">
            <a:avLst/>
          </a:prstGeom>
        </p:spPr>
        <p:txBody>
          <a:bodyPr anchor="t" rtlCol="false" tIns="0" lIns="0" bIns="0" rIns="0">
            <a:spAutoFit/>
          </a:bodyPr>
          <a:lstStyle/>
          <a:p>
            <a:pPr algn="ctr">
              <a:lnSpc>
                <a:spcPts val="3022"/>
              </a:lnSpc>
              <a:spcBef>
                <a:spcPct val="0"/>
              </a:spcBef>
            </a:pPr>
            <a:r>
              <a:rPr lang="en-US" sz="2325" spc="116">
                <a:solidFill>
                  <a:srgbClr val="000000"/>
                </a:solidFill>
                <a:latin typeface="Sanchez"/>
              </a:rPr>
              <a:t>Hasil Analisis Sentimen model LSTM pada API </a:t>
            </a: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12856464" y="1883664"/>
            <a:ext cx="7315200" cy="3547872"/>
          </a:xfrm>
          <a:custGeom>
            <a:avLst/>
            <a:gdLst/>
            <a:ahLst/>
            <a:cxnLst/>
            <a:rect r="r" b="b" t="t" l="l"/>
            <a:pathLst>
              <a:path h="3547872" w="7315200">
                <a:moveTo>
                  <a:pt x="0" y="0"/>
                </a:moveTo>
                <a:lnTo>
                  <a:pt x="7315200" y="0"/>
                </a:lnTo>
                <a:lnTo>
                  <a:pt x="7315200" y="3547872"/>
                </a:lnTo>
                <a:lnTo>
                  <a:pt x="0" y="3547872"/>
                </a:lnTo>
                <a:lnTo>
                  <a:pt x="0" y="0"/>
                </a:lnTo>
                <a:close/>
              </a:path>
            </a:pathLst>
          </a:custGeom>
          <a:blipFill>
            <a:blip r:embed="rId2">
              <a:alphaModFix amt="65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true" rot="-5400000">
            <a:off x="-1883664" y="1883664"/>
            <a:ext cx="7315200" cy="3547872"/>
          </a:xfrm>
          <a:custGeom>
            <a:avLst/>
            <a:gdLst/>
            <a:ahLst/>
            <a:cxnLst/>
            <a:rect r="r" b="b" t="t" l="l"/>
            <a:pathLst>
              <a:path h="3547872" w="7315200">
                <a:moveTo>
                  <a:pt x="0" y="3547872"/>
                </a:moveTo>
                <a:lnTo>
                  <a:pt x="7315200" y="3547872"/>
                </a:lnTo>
                <a:lnTo>
                  <a:pt x="7315200" y="0"/>
                </a:lnTo>
                <a:lnTo>
                  <a:pt x="0" y="0"/>
                </a:lnTo>
                <a:lnTo>
                  <a:pt x="0" y="3547872"/>
                </a:lnTo>
                <a:close/>
              </a:path>
            </a:pathLst>
          </a:custGeom>
          <a:blipFill>
            <a:blip r:embed="rId2">
              <a:alphaModFix amt="65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true" flipV="false" rot="0">
            <a:off x="14269024" y="0"/>
            <a:ext cx="4018976" cy="4018976"/>
          </a:xfrm>
          <a:custGeom>
            <a:avLst/>
            <a:gdLst/>
            <a:ahLst/>
            <a:cxnLst/>
            <a:rect r="r" b="b" t="t" l="l"/>
            <a:pathLst>
              <a:path h="4018976" w="4018976">
                <a:moveTo>
                  <a:pt x="4018976" y="0"/>
                </a:moveTo>
                <a:lnTo>
                  <a:pt x="0" y="0"/>
                </a:lnTo>
                <a:lnTo>
                  <a:pt x="0" y="4018976"/>
                </a:lnTo>
                <a:lnTo>
                  <a:pt x="4018976" y="4018976"/>
                </a:lnTo>
                <a:lnTo>
                  <a:pt x="4018976"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true" rot="0">
            <a:off x="0" y="6268024"/>
            <a:ext cx="4018976" cy="4018976"/>
          </a:xfrm>
          <a:custGeom>
            <a:avLst/>
            <a:gdLst/>
            <a:ahLst/>
            <a:cxnLst/>
            <a:rect r="r" b="b" t="t" l="l"/>
            <a:pathLst>
              <a:path h="4018976" w="4018976">
                <a:moveTo>
                  <a:pt x="0" y="4018976"/>
                </a:moveTo>
                <a:lnTo>
                  <a:pt x="4018976" y="4018976"/>
                </a:lnTo>
                <a:lnTo>
                  <a:pt x="4018976" y="0"/>
                </a:lnTo>
                <a:lnTo>
                  <a:pt x="0" y="0"/>
                </a:lnTo>
                <a:lnTo>
                  <a:pt x="0" y="4018976"/>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4371136" y="1590962"/>
            <a:ext cx="685977" cy="685977"/>
          </a:xfrm>
          <a:custGeom>
            <a:avLst/>
            <a:gdLst/>
            <a:ahLst/>
            <a:cxnLst/>
            <a:rect r="r" b="b" t="t" l="l"/>
            <a:pathLst>
              <a:path h="685977" w="685977">
                <a:moveTo>
                  <a:pt x="0" y="0"/>
                </a:moveTo>
                <a:lnTo>
                  <a:pt x="685977" y="0"/>
                </a:lnTo>
                <a:lnTo>
                  <a:pt x="685977" y="685977"/>
                </a:lnTo>
                <a:lnTo>
                  <a:pt x="0" y="68597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8373669" y="1590962"/>
            <a:ext cx="685977" cy="685977"/>
          </a:xfrm>
          <a:custGeom>
            <a:avLst/>
            <a:gdLst/>
            <a:ahLst/>
            <a:cxnLst/>
            <a:rect r="r" b="b" t="t" l="l"/>
            <a:pathLst>
              <a:path h="685977" w="685977">
                <a:moveTo>
                  <a:pt x="0" y="0"/>
                </a:moveTo>
                <a:lnTo>
                  <a:pt x="685977" y="0"/>
                </a:lnTo>
                <a:lnTo>
                  <a:pt x="685977" y="685977"/>
                </a:lnTo>
                <a:lnTo>
                  <a:pt x="0" y="68597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3528290" y="3378879"/>
            <a:ext cx="11062711" cy="5778291"/>
          </a:xfrm>
          <a:custGeom>
            <a:avLst/>
            <a:gdLst/>
            <a:ahLst/>
            <a:cxnLst/>
            <a:rect r="r" b="b" t="t" l="l"/>
            <a:pathLst>
              <a:path h="5778291" w="11062711">
                <a:moveTo>
                  <a:pt x="0" y="0"/>
                </a:moveTo>
                <a:lnTo>
                  <a:pt x="11062711" y="0"/>
                </a:lnTo>
                <a:lnTo>
                  <a:pt x="11062711" y="5778291"/>
                </a:lnTo>
                <a:lnTo>
                  <a:pt x="0" y="5778291"/>
                </a:lnTo>
                <a:lnTo>
                  <a:pt x="0" y="0"/>
                </a:lnTo>
                <a:close/>
              </a:path>
            </a:pathLst>
          </a:custGeom>
          <a:blipFill>
            <a:blip r:embed="rId8"/>
            <a:stretch>
              <a:fillRect l="0" t="0" r="0" b="0"/>
            </a:stretch>
          </a:blipFill>
        </p:spPr>
      </p:sp>
      <p:sp>
        <p:nvSpPr>
          <p:cNvPr name="Freeform 9" id="9"/>
          <p:cNvSpPr/>
          <p:nvPr/>
        </p:nvSpPr>
        <p:spPr>
          <a:xfrm flipH="false" flipV="false" rot="0">
            <a:off x="8373669" y="1590962"/>
            <a:ext cx="685977" cy="685977"/>
          </a:xfrm>
          <a:custGeom>
            <a:avLst/>
            <a:gdLst/>
            <a:ahLst/>
            <a:cxnLst/>
            <a:rect r="r" b="b" t="t" l="l"/>
            <a:pathLst>
              <a:path h="685977" w="685977">
                <a:moveTo>
                  <a:pt x="0" y="0"/>
                </a:moveTo>
                <a:lnTo>
                  <a:pt x="685977" y="0"/>
                </a:lnTo>
                <a:lnTo>
                  <a:pt x="685977" y="685977"/>
                </a:lnTo>
                <a:lnTo>
                  <a:pt x="0" y="68597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0" id="10"/>
          <p:cNvSpPr txBox="true"/>
          <p:nvPr/>
        </p:nvSpPr>
        <p:spPr>
          <a:xfrm rot="0">
            <a:off x="5232272" y="2548999"/>
            <a:ext cx="6252964" cy="370522"/>
          </a:xfrm>
          <a:prstGeom prst="rect">
            <a:avLst/>
          </a:prstGeom>
        </p:spPr>
        <p:txBody>
          <a:bodyPr anchor="t" rtlCol="false" tIns="0" lIns="0" bIns="0" rIns="0">
            <a:spAutoFit/>
          </a:bodyPr>
          <a:lstStyle/>
          <a:p>
            <a:pPr>
              <a:lnSpc>
                <a:spcPts val="3022"/>
              </a:lnSpc>
              <a:spcBef>
                <a:spcPct val="0"/>
              </a:spcBef>
            </a:pPr>
            <a:r>
              <a:rPr lang="en-US" sz="2325" spc="116">
                <a:solidFill>
                  <a:srgbClr val="000000"/>
                </a:solidFill>
                <a:latin typeface="Sanchez"/>
              </a:rPr>
              <a:t> Membuat Model NN  dan Model Train  </a:t>
            </a:r>
          </a:p>
        </p:txBody>
      </p:sp>
      <p:sp>
        <p:nvSpPr>
          <p:cNvPr name="TextBox 11" id="11"/>
          <p:cNvSpPr txBox="true"/>
          <p:nvPr/>
        </p:nvSpPr>
        <p:spPr>
          <a:xfrm rot="0">
            <a:off x="2615604" y="1598777"/>
            <a:ext cx="12888083" cy="822747"/>
          </a:xfrm>
          <a:prstGeom prst="rect">
            <a:avLst/>
          </a:prstGeom>
        </p:spPr>
        <p:txBody>
          <a:bodyPr anchor="t" rtlCol="false" tIns="0" lIns="0" bIns="0" rIns="0">
            <a:spAutoFit/>
          </a:bodyPr>
          <a:lstStyle/>
          <a:p>
            <a:pPr algn="ctr">
              <a:lnSpc>
                <a:spcPts val="6092"/>
              </a:lnSpc>
            </a:pPr>
            <a:r>
              <a:rPr lang="en-US" sz="6413" spc="-320">
                <a:solidFill>
                  <a:srgbClr val="334C8A"/>
                </a:solidFill>
                <a:latin typeface="League Spartan"/>
              </a:rPr>
              <a:t>Modelling Neural Network (NN)</a:t>
            </a: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12856464" y="1883664"/>
            <a:ext cx="7315200" cy="3547872"/>
          </a:xfrm>
          <a:custGeom>
            <a:avLst/>
            <a:gdLst/>
            <a:ahLst/>
            <a:cxnLst/>
            <a:rect r="r" b="b" t="t" l="l"/>
            <a:pathLst>
              <a:path h="3547872" w="7315200">
                <a:moveTo>
                  <a:pt x="0" y="0"/>
                </a:moveTo>
                <a:lnTo>
                  <a:pt x="7315200" y="0"/>
                </a:lnTo>
                <a:lnTo>
                  <a:pt x="7315200" y="3547872"/>
                </a:lnTo>
                <a:lnTo>
                  <a:pt x="0" y="3547872"/>
                </a:lnTo>
                <a:lnTo>
                  <a:pt x="0" y="0"/>
                </a:lnTo>
                <a:close/>
              </a:path>
            </a:pathLst>
          </a:custGeom>
          <a:blipFill>
            <a:blip r:embed="rId2">
              <a:alphaModFix amt="65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true" rot="-5400000">
            <a:off x="-1883664" y="1883664"/>
            <a:ext cx="7315200" cy="3547872"/>
          </a:xfrm>
          <a:custGeom>
            <a:avLst/>
            <a:gdLst/>
            <a:ahLst/>
            <a:cxnLst/>
            <a:rect r="r" b="b" t="t" l="l"/>
            <a:pathLst>
              <a:path h="3547872" w="7315200">
                <a:moveTo>
                  <a:pt x="0" y="3547872"/>
                </a:moveTo>
                <a:lnTo>
                  <a:pt x="7315200" y="3547872"/>
                </a:lnTo>
                <a:lnTo>
                  <a:pt x="7315200" y="0"/>
                </a:lnTo>
                <a:lnTo>
                  <a:pt x="0" y="0"/>
                </a:lnTo>
                <a:lnTo>
                  <a:pt x="0" y="3547872"/>
                </a:lnTo>
                <a:close/>
              </a:path>
            </a:pathLst>
          </a:custGeom>
          <a:blipFill>
            <a:blip r:embed="rId2">
              <a:alphaModFix amt="65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true" flipV="false" rot="0">
            <a:off x="14269024" y="0"/>
            <a:ext cx="4018976" cy="4018976"/>
          </a:xfrm>
          <a:custGeom>
            <a:avLst/>
            <a:gdLst/>
            <a:ahLst/>
            <a:cxnLst/>
            <a:rect r="r" b="b" t="t" l="l"/>
            <a:pathLst>
              <a:path h="4018976" w="4018976">
                <a:moveTo>
                  <a:pt x="4018976" y="0"/>
                </a:moveTo>
                <a:lnTo>
                  <a:pt x="0" y="0"/>
                </a:lnTo>
                <a:lnTo>
                  <a:pt x="0" y="4018976"/>
                </a:lnTo>
                <a:lnTo>
                  <a:pt x="4018976" y="4018976"/>
                </a:lnTo>
                <a:lnTo>
                  <a:pt x="4018976"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true" rot="0">
            <a:off x="0" y="6268024"/>
            <a:ext cx="4018976" cy="4018976"/>
          </a:xfrm>
          <a:custGeom>
            <a:avLst/>
            <a:gdLst/>
            <a:ahLst/>
            <a:cxnLst/>
            <a:rect r="r" b="b" t="t" l="l"/>
            <a:pathLst>
              <a:path h="4018976" w="4018976">
                <a:moveTo>
                  <a:pt x="0" y="4018976"/>
                </a:moveTo>
                <a:lnTo>
                  <a:pt x="4018976" y="4018976"/>
                </a:lnTo>
                <a:lnTo>
                  <a:pt x="4018976" y="0"/>
                </a:lnTo>
                <a:lnTo>
                  <a:pt x="0" y="0"/>
                </a:lnTo>
                <a:lnTo>
                  <a:pt x="0" y="4018976"/>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4371136" y="1590962"/>
            <a:ext cx="685977" cy="685977"/>
          </a:xfrm>
          <a:custGeom>
            <a:avLst/>
            <a:gdLst/>
            <a:ahLst/>
            <a:cxnLst/>
            <a:rect r="r" b="b" t="t" l="l"/>
            <a:pathLst>
              <a:path h="685977" w="685977">
                <a:moveTo>
                  <a:pt x="0" y="0"/>
                </a:moveTo>
                <a:lnTo>
                  <a:pt x="685977" y="0"/>
                </a:lnTo>
                <a:lnTo>
                  <a:pt x="685977" y="685977"/>
                </a:lnTo>
                <a:lnTo>
                  <a:pt x="0" y="68597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8373669" y="1590962"/>
            <a:ext cx="685977" cy="685977"/>
          </a:xfrm>
          <a:custGeom>
            <a:avLst/>
            <a:gdLst/>
            <a:ahLst/>
            <a:cxnLst/>
            <a:rect r="r" b="b" t="t" l="l"/>
            <a:pathLst>
              <a:path h="685977" w="685977">
                <a:moveTo>
                  <a:pt x="0" y="0"/>
                </a:moveTo>
                <a:lnTo>
                  <a:pt x="685977" y="0"/>
                </a:lnTo>
                <a:lnTo>
                  <a:pt x="685977" y="685977"/>
                </a:lnTo>
                <a:lnTo>
                  <a:pt x="0" y="68597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5762903" y="3062397"/>
            <a:ext cx="7233297" cy="6807809"/>
          </a:xfrm>
          <a:custGeom>
            <a:avLst/>
            <a:gdLst/>
            <a:ahLst/>
            <a:cxnLst/>
            <a:rect r="r" b="b" t="t" l="l"/>
            <a:pathLst>
              <a:path h="6807809" w="7233297">
                <a:moveTo>
                  <a:pt x="0" y="0"/>
                </a:moveTo>
                <a:lnTo>
                  <a:pt x="7233297" y="0"/>
                </a:lnTo>
                <a:lnTo>
                  <a:pt x="7233297" y="6807809"/>
                </a:lnTo>
                <a:lnTo>
                  <a:pt x="0" y="6807809"/>
                </a:lnTo>
                <a:lnTo>
                  <a:pt x="0" y="0"/>
                </a:lnTo>
                <a:close/>
              </a:path>
            </a:pathLst>
          </a:custGeom>
          <a:blipFill>
            <a:blip r:embed="rId8"/>
            <a:stretch>
              <a:fillRect l="0" t="0" r="0" b="0"/>
            </a:stretch>
          </a:blipFill>
        </p:spPr>
      </p:sp>
      <p:sp>
        <p:nvSpPr>
          <p:cNvPr name="TextBox 9" id="9"/>
          <p:cNvSpPr txBox="true"/>
          <p:nvPr/>
        </p:nvSpPr>
        <p:spPr>
          <a:xfrm rot="0">
            <a:off x="5232272" y="2548999"/>
            <a:ext cx="6881416" cy="370522"/>
          </a:xfrm>
          <a:prstGeom prst="rect">
            <a:avLst/>
          </a:prstGeom>
        </p:spPr>
        <p:txBody>
          <a:bodyPr anchor="t" rtlCol="false" tIns="0" lIns="0" bIns="0" rIns="0">
            <a:spAutoFit/>
          </a:bodyPr>
          <a:lstStyle/>
          <a:p>
            <a:pPr>
              <a:lnSpc>
                <a:spcPts val="3022"/>
              </a:lnSpc>
              <a:spcBef>
                <a:spcPct val="0"/>
              </a:spcBef>
            </a:pPr>
            <a:r>
              <a:rPr lang="en-US" sz="2325" spc="116">
                <a:solidFill>
                  <a:srgbClr val="000000"/>
                </a:solidFill>
                <a:latin typeface="Sanchez"/>
              </a:rPr>
              <a:t>Evaluasi Model menggunakan data validasi.</a:t>
            </a:r>
          </a:p>
        </p:txBody>
      </p:sp>
      <p:sp>
        <p:nvSpPr>
          <p:cNvPr name="TextBox 10" id="10"/>
          <p:cNvSpPr txBox="true"/>
          <p:nvPr/>
        </p:nvSpPr>
        <p:spPr>
          <a:xfrm rot="0">
            <a:off x="2615604" y="1598777"/>
            <a:ext cx="12888083" cy="822747"/>
          </a:xfrm>
          <a:prstGeom prst="rect">
            <a:avLst/>
          </a:prstGeom>
        </p:spPr>
        <p:txBody>
          <a:bodyPr anchor="t" rtlCol="false" tIns="0" lIns="0" bIns="0" rIns="0">
            <a:spAutoFit/>
          </a:bodyPr>
          <a:lstStyle/>
          <a:p>
            <a:pPr algn="ctr">
              <a:lnSpc>
                <a:spcPts val="6092"/>
              </a:lnSpc>
            </a:pPr>
            <a:r>
              <a:rPr lang="en-US" sz="6413" spc="-320">
                <a:solidFill>
                  <a:srgbClr val="334C8A"/>
                </a:solidFill>
                <a:latin typeface="League Spartan"/>
              </a:rPr>
              <a:t>Modelling Neural Network (NN)</a:t>
            </a:r>
          </a:p>
        </p:txBody>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12856464" y="1883664"/>
            <a:ext cx="7315200" cy="3547872"/>
          </a:xfrm>
          <a:custGeom>
            <a:avLst/>
            <a:gdLst/>
            <a:ahLst/>
            <a:cxnLst/>
            <a:rect r="r" b="b" t="t" l="l"/>
            <a:pathLst>
              <a:path h="3547872" w="7315200">
                <a:moveTo>
                  <a:pt x="0" y="0"/>
                </a:moveTo>
                <a:lnTo>
                  <a:pt x="7315200" y="0"/>
                </a:lnTo>
                <a:lnTo>
                  <a:pt x="7315200" y="3547872"/>
                </a:lnTo>
                <a:lnTo>
                  <a:pt x="0" y="3547872"/>
                </a:lnTo>
                <a:lnTo>
                  <a:pt x="0" y="0"/>
                </a:lnTo>
                <a:close/>
              </a:path>
            </a:pathLst>
          </a:custGeom>
          <a:blipFill>
            <a:blip r:embed="rId2">
              <a:alphaModFix amt="65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true" rot="-5400000">
            <a:off x="-1883664" y="1883664"/>
            <a:ext cx="7315200" cy="3547872"/>
          </a:xfrm>
          <a:custGeom>
            <a:avLst/>
            <a:gdLst/>
            <a:ahLst/>
            <a:cxnLst/>
            <a:rect r="r" b="b" t="t" l="l"/>
            <a:pathLst>
              <a:path h="3547872" w="7315200">
                <a:moveTo>
                  <a:pt x="0" y="3547872"/>
                </a:moveTo>
                <a:lnTo>
                  <a:pt x="7315200" y="3547872"/>
                </a:lnTo>
                <a:lnTo>
                  <a:pt x="7315200" y="0"/>
                </a:lnTo>
                <a:lnTo>
                  <a:pt x="0" y="0"/>
                </a:lnTo>
                <a:lnTo>
                  <a:pt x="0" y="3547872"/>
                </a:lnTo>
                <a:close/>
              </a:path>
            </a:pathLst>
          </a:custGeom>
          <a:blipFill>
            <a:blip r:embed="rId2">
              <a:alphaModFix amt="65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true" flipV="false" rot="0">
            <a:off x="14269024" y="0"/>
            <a:ext cx="4018976" cy="4018976"/>
          </a:xfrm>
          <a:custGeom>
            <a:avLst/>
            <a:gdLst/>
            <a:ahLst/>
            <a:cxnLst/>
            <a:rect r="r" b="b" t="t" l="l"/>
            <a:pathLst>
              <a:path h="4018976" w="4018976">
                <a:moveTo>
                  <a:pt x="4018976" y="0"/>
                </a:moveTo>
                <a:lnTo>
                  <a:pt x="0" y="0"/>
                </a:lnTo>
                <a:lnTo>
                  <a:pt x="0" y="4018976"/>
                </a:lnTo>
                <a:lnTo>
                  <a:pt x="4018976" y="4018976"/>
                </a:lnTo>
                <a:lnTo>
                  <a:pt x="4018976"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true" rot="0">
            <a:off x="0" y="6268024"/>
            <a:ext cx="4018976" cy="4018976"/>
          </a:xfrm>
          <a:custGeom>
            <a:avLst/>
            <a:gdLst/>
            <a:ahLst/>
            <a:cxnLst/>
            <a:rect r="r" b="b" t="t" l="l"/>
            <a:pathLst>
              <a:path h="4018976" w="4018976">
                <a:moveTo>
                  <a:pt x="0" y="4018976"/>
                </a:moveTo>
                <a:lnTo>
                  <a:pt x="4018976" y="4018976"/>
                </a:lnTo>
                <a:lnTo>
                  <a:pt x="4018976" y="0"/>
                </a:lnTo>
                <a:lnTo>
                  <a:pt x="0" y="0"/>
                </a:lnTo>
                <a:lnTo>
                  <a:pt x="0" y="4018976"/>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4371136" y="1590962"/>
            <a:ext cx="685977" cy="685977"/>
          </a:xfrm>
          <a:custGeom>
            <a:avLst/>
            <a:gdLst/>
            <a:ahLst/>
            <a:cxnLst/>
            <a:rect r="r" b="b" t="t" l="l"/>
            <a:pathLst>
              <a:path h="685977" w="685977">
                <a:moveTo>
                  <a:pt x="0" y="0"/>
                </a:moveTo>
                <a:lnTo>
                  <a:pt x="685977" y="0"/>
                </a:lnTo>
                <a:lnTo>
                  <a:pt x="685977" y="685977"/>
                </a:lnTo>
                <a:lnTo>
                  <a:pt x="0" y="68597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8373669" y="1590962"/>
            <a:ext cx="685977" cy="685977"/>
          </a:xfrm>
          <a:custGeom>
            <a:avLst/>
            <a:gdLst/>
            <a:ahLst/>
            <a:cxnLst/>
            <a:rect r="r" b="b" t="t" l="l"/>
            <a:pathLst>
              <a:path h="685977" w="685977">
                <a:moveTo>
                  <a:pt x="0" y="0"/>
                </a:moveTo>
                <a:lnTo>
                  <a:pt x="685977" y="0"/>
                </a:lnTo>
                <a:lnTo>
                  <a:pt x="685977" y="685977"/>
                </a:lnTo>
                <a:lnTo>
                  <a:pt x="0" y="68597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5488671" y="3212972"/>
            <a:ext cx="7310659" cy="6807809"/>
          </a:xfrm>
          <a:custGeom>
            <a:avLst/>
            <a:gdLst/>
            <a:ahLst/>
            <a:cxnLst/>
            <a:rect r="r" b="b" t="t" l="l"/>
            <a:pathLst>
              <a:path h="6807809" w="7310659">
                <a:moveTo>
                  <a:pt x="0" y="0"/>
                </a:moveTo>
                <a:lnTo>
                  <a:pt x="7310658" y="0"/>
                </a:lnTo>
                <a:lnTo>
                  <a:pt x="7310658" y="6807809"/>
                </a:lnTo>
                <a:lnTo>
                  <a:pt x="0" y="6807809"/>
                </a:lnTo>
                <a:lnTo>
                  <a:pt x="0" y="0"/>
                </a:lnTo>
                <a:close/>
              </a:path>
            </a:pathLst>
          </a:custGeom>
          <a:blipFill>
            <a:blip r:embed="rId8"/>
            <a:stretch>
              <a:fillRect l="0" t="0" r="0" b="0"/>
            </a:stretch>
          </a:blipFill>
        </p:spPr>
      </p:sp>
      <p:sp>
        <p:nvSpPr>
          <p:cNvPr name="TextBox 9" id="9"/>
          <p:cNvSpPr txBox="true"/>
          <p:nvPr/>
        </p:nvSpPr>
        <p:spPr>
          <a:xfrm rot="0">
            <a:off x="6107212" y="2623374"/>
            <a:ext cx="6073577" cy="370522"/>
          </a:xfrm>
          <a:prstGeom prst="rect">
            <a:avLst/>
          </a:prstGeom>
        </p:spPr>
        <p:txBody>
          <a:bodyPr anchor="t" rtlCol="false" tIns="0" lIns="0" bIns="0" rIns="0">
            <a:spAutoFit/>
          </a:bodyPr>
          <a:lstStyle/>
          <a:p>
            <a:pPr>
              <a:lnSpc>
                <a:spcPts val="3022"/>
              </a:lnSpc>
              <a:spcBef>
                <a:spcPct val="0"/>
              </a:spcBef>
            </a:pPr>
            <a:r>
              <a:rPr lang="en-US" sz="2325" spc="116">
                <a:solidFill>
                  <a:srgbClr val="000000"/>
                </a:solidFill>
                <a:latin typeface="Sanchez"/>
              </a:rPr>
              <a:t>Evaluasi model menggunakan data uji.</a:t>
            </a:r>
          </a:p>
        </p:txBody>
      </p:sp>
      <p:sp>
        <p:nvSpPr>
          <p:cNvPr name="TextBox 10" id="10"/>
          <p:cNvSpPr txBox="true"/>
          <p:nvPr/>
        </p:nvSpPr>
        <p:spPr>
          <a:xfrm rot="0">
            <a:off x="2615604" y="1598777"/>
            <a:ext cx="12888083" cy="822747"/>
          </a:xfrm>
          <a:prstGeom prst="rect">
            <a:avLst/>
          </a:prstGeom>
        </p:spPr>
        <p:txBody>
          <a:bodyPr anchor="t" rtlCol="false" tIns="0" lIns="0" bIns="0" rIns="0">
            <a:spAutoFit/>
          </a:bodyPr>
          <a:lstStyle/>
          <a:p>
            <a:pPr algn="ctr">
              <a:lnSpc>
                <a:spcPts val="6092"/>
              </a:lnSpc>
            </a:pPr>
            <a:r>
              <a:rPr lang="en-US" sz="6413" spc="-320">
                <a:solidFill>
                  <a:srgbClr val="334C8A"/>
                </a:solidFill>
                <a:latin typeface="League Spartan"/>
              </a:rPr>
              <a:t>Modelling Neural Network (NN)</a:t>
            </a:r>
          </a:p>
        </p:txBody>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12856464" y="1883664"/>
            <a:ext cx="7315200" cy="3547872"/>
          </a:xfrm>
          <a:custGeom>
            <a:avLst/>
            <a:gdLst/>
            <a:ahLst/>
            <a:cxnLst/>
            <a:rect r="r" b="b" t="t" l="l"/>
            <a:pathLst>
              <a:path h="3547872" w="7315200">
                <a:moveTo>
                  <a:pt x="0" y="0"/>
                </a:moveTo>
                <a:lnTo>
                  <a:pt x="7315200" y="0"/>
                </a:lnTo>
                <a:lnTo>
                  <a:pt x="7315200" y="3547872"/>
                </a:lnTo>
                <a:lnTo>
                  <a:pt x="0" y="3547872"/>
                </a:lnTo>
                <a:lnTo>
                  <a:pt x="0" y="0"/>
                </a:lnTo>
                <a:close/>
              </a:path>
            </a:pathLst>
          </a:custGeom>
          <a:blipFill>
            <a:blip r:embed="rId2">
              <a:alphaModFix amt="65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true" rot="-5400000">
            <a:off x="-1883664" y="1883664"/>
            <a:ext cx="7315200" cy="3547872"/>
          </a:xfrm>
          <a:custGeom>
            <a:avLst/>
            <a:gdLst/>
            <a:ahLst/>
            <a:cxnLst/>
            <a:rect r="r" b="b" t="t" l="l"/>
            <a:pathLst>
              <a:path h="3547872" w="7315200">
                <a:moveTo>
                  <a:pt x="0" y="3547872"/>
                </a:moveTo>
                <a:lnTo>
                  <a:pt x="7315200" y="3547872"/>
                </a:lnTo>
                <a:lnTo>
                  <a:pt x="7315200" y="0"/>
                </a:lnTo>
                <a:lnTo>
                  <a:pt x="0" y="0"/>
                </a:lnTo>
                <a:lnTo>
                  <a:pt x="0" y="3547872"/>
                </a:lnTo>
                <a:close/>
              </a:path>
            </a:pathLst>
          </a:custGeom>
          <a:blipFill>
            <a:blip r:embed="rId2">
              <a:alphaModFix amt="65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true" flipV="false" rot="0">
            <a:off x="14269024" y="0"/>
            <a:ext cx="4018976" cy="4018976"/>
          </a:xfrm>
          <a:custGeom>
            <a:avLst/>
            <a:gdLst/>
            <a:ahLst/>
            <a:cxnLst/>
            <a:rect r="r" b="b" t="t" l="l"/>
            <a:pathLst>
              <a:path h="4018976" w="4018976">
                <a:moveTo>
                  <a:pt x="4018976" y="0"/>
                </a:moveTo>
                <a:lnTo>
                  <a:pt x="0" y="0"/>
                </a:lnTo>
                <a:lnTo>
                  <a:pt x="0" y="4018976"/>
                </a:lnTo>
                <a:lnTo>
                  <a:pt x="4018976" y="4018976"/>
                </a:lnTo>
                <a:lnTo>
                  <a:pt x="4018976"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true" rot="0">
            <a:off x="0" y="6268024"/>
            <a:ext cx="4018976" cy="4018976"/>
          </a:xfrm>
          <a:custGeom>
            <a:avLst/>
            <a:gdLst/>
            <a:ahLst/>
            <a:cxnLst/>
            <a:rect r="r" b="b" t="t" l="l"/>
            <a:pathLst>
              <a:path h="4018976" w="4018976">
                <a:moveTo>
                  <a:pt x="0" y="4018976"/>
                </a:moveTo>
                <a:lnTo>
                  <a:pt x="4018976" y="4018976"/>
                </a:lnTo>
                <a:lnTo>
                  <a:pt x="4018976" y="0"/>
                </a:lnTo>
                <a:lnTo>
                  <a:pt x="0" y="0"/>
                </a:lnTo>
                <a:lnTo>
                  <a:pt x="0" y="4018976"/>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4371136" y="1590962"/>
            <a:ext cx="685977" cy="685977"/>
          </a:xfrm>
          <a:custGeom>
            <a:avLst/>
            <a:gdLst/>
            <a:ahLst/>
            <a:cxnLst/>
            <a:rect r="r" b="b" t="t" l="l"/>
            <a:pathLst>
              <a:path h="685977" w="685977">
                <a:moveTo>
                  <a:pt x="0" y="0"/>
                </a:moveTo>
                <a:lnTo>
                  <a:pt x="685977" y="0"/>
                </a:lnTo>
                <a:lnTo>
                  <a:pt x="685977" y="685977"/>
                </a:lnTo>
                <a:lnTo>
                  <a:pt x="0" y="68597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8373669" y="1590962"/>
            <a:ext cx="685977" cy="685977"/>
          </a:xfrm>
          <a:custGeom>
            <a:avLst/>
            <a:gdLst/>
            <a:ahLst/>
            <a:cxnLst/>
            <a:rect r="r" b="b" t="t" l="l"/>
            <a:pathLst>
              <a:path h="685977" w="685977">
                <a:moveTo>
                  <a:pt x="0" y="0"/>
                </a:moveTo>
                <a:lnTo>
                  <a:pt x="685977" y="0"/>
                </a:lnTo>
                <a:lnTo>
                  <a:pt x="685977" y="685977"/>
                </a:lnTo>
                <a:lnTo>
                  <a:pt x="0" y="68597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733616" y="2285740"/>
            <a:ext cx="8236815" cy="6972560"/>
          </a:xfrm>
          <a:custGeom>
            <a:avLst/>
            <a:gdLst/>
            <a:ahLst/>
            <a:cxnLst/>
            <a:rect r="r" b="b" t="t" l="l"/>
            <a:pathLst>
              <a:path h="6972560" w="8236815">
                <a:moveTo>
                  <a:pt x="0" y="0"/>
                </a:moveTo>
                <a:lnTo>
                  <a:pt x="8236815" y="0"/>
                </a:lnTo>
                <a:lnTo>
                  <a:pt x="8236815" y="6972560"/>
                </a:lnTo>
                <a:lnTo>
                  <a:pt x="0" y="6972560"/>
                </a:lnTo>
                <a:lnTo>
                  <a:pt x="0" y="0"/>
                </a:lnTo>
                <a:close/>
              </a:path>
            </a:pathLst>
          </a:custGeom>
          <a:blipFill>
            <a:blip r:embed="rId8"/>
            <a:stretch>
              <a:fillRect l="0" t="0" r="0" b="-12276"/>
            </a:stretch>
          </a:blipFill>
        </p:spPr>
      </p:sp>
      <p:sp>
        <p:nvSpPr>
          <p:cNvPr name="TextBox 9" id="9"/>
          <p:cNvSpPr txBox="true"/>
          <p:nvPr/>
        </p:nvSpPr>
        <p:spPr>
          <a:xfrm rot="0">
            <a:off x="8194388" y="3001010"/>
            <a:ext cx="5594814" cy="656590"/>
          </a:xfrm>
          <a:prstGeom prst="rect">
            <a:avLst/>
          </a:prstGeom>
        </p:spPr>
        <p:txBody>
          <a:bodyPr anchor="t" rtlCol="false" tIns="0" lIns="0" bIns="0" rIns="0">
            <a:spAutoFit/>
          </a:bodyPr>
          <a:lstStyle/>
          <a:p>
            <a:pPr>
              <a:lnSpc>
                <a:spcPts val="2660"/>
              </a:lnSpc>
              <a:spcBef>
                <a:spcPct val="0"/>
              </a:spcBef>
            </a:pPr>
            <a:r>
              <a:rPr lang="en-US" sz="1900">
                <a:solidFill>
                  <a:srgbClr val="000000"/>
                </a:solidFill>
                <a:latin typeface="DM Sans"/>
              </a:rPr>
              <a:t>API pada NN dibagi menjadi 2 endpoind yaitu input dalam bentuk json dan upload file</a:t>
            </a:r>
          </a:p>
        </p:txBody>
      </p:sp>
      <p:sp>
        <p:nvSpPr>
          <p:cNvPr name="TextBox 10" id="10"/>
          <p:cNvSpPr txBox="true"/>
          <p:nvPr/>
        </p:nvSpPr>
        <p:spPr>
          <a:xfrm rot="0">
            <a:off x="8194388" y="4287438"/>
            <a:ext cx="5729578" cy="989965"/>
          </a:xfrm>
          <a:prstGeom prst="rect">
            <a:avLst/>
          </a:prstGeom>
        </p:spPr>
        <p:txBody>
          <a:bodyPr anchor="t" rtlCol="false" tIns="0" lIns="0" bIns="0" rIns="0">
            <a:spAutoFit/>
          </a:bodyPr>
          <a:lstStyle/>
          <a:p>
            <a:pPr>
              <a:lnSpc>
                <a:spcPts val="2660"/>
              </a:lnSpc>
              <a:spcBef>
                <a:spcPct val="0"/>
              </a:spcBef>
            </a:pPr>
            <a:r>
              <a:rPr lang="en-US" sz="1900">
                <a:solidFill>
                  <a:srgbClr val="000000"/>
                </a:solidFill>
                <a:latin typeface="DM Sans"/>
              </a:rPr>
              <a:t>Untuk input dalam bentuk json dapat di masukan dengan format {“text”: “kata yang ingin di masukan”}</a:t>
            </a:r>
          </a:p>
        </p:txBody>
      </p:sp>
      <p:sp>
        <p:nvSpPr>
          <p:cNvPr name="TextBox 11" id="11"/>
          <p:cNvSpPr txBox="true"/>
          <p:nvPr/>
        </p:nvSpPr>
        <p:spPr>
          <a:xfrm rot="0">
            <a:off x="9406909" y="6954173"/>
            <a:ext cx="6871603" cy="1323340"/>
          </a:xfrm>
          <a:prstGeom prst="rect">
            <a:avLst/>
          </a:prstGeom>
        </p:spPr>
        <p:txBody>
          <a:bodyPr anchor="t" rtlCol="false" tIns="0" lIns="0" bIns="0" rIns="0">
            <a:spAutoFit/>
          </a:bodyPr>
          <a:lstStyle/>
          <a:p>
            <a:pPr>
              <a:lnSpc>
                <a:spcPts val="2660"/>
              </a:lnSpc>
              <a:spcBef>
                <a:spcPct val="0"/>
              </a:spcBef>
            </a:pPr>
            <a:r>
              <a:rPr lang="en-US" sz="1900">
                <a:solidFill>
                  <a:srgbClr val="000000"/>
                </a:solidFill>
                <a:latin typeface="DM Sans"/>
              </a:rPr>
              <a:t>Sistem akan mengolah dengan mengunakan model NN untuk di cari labelnya. Setelah selesai di olah sistem akan memasukan text dan label ke dalam database sql1.db dan menampilkan dalam bentuk JSON</a:t>
            </a:r>
          </a:p>
        </p:txBody>
      </p:sp>
      <p:sp>
        <p:nvSpPr>
          <p:cNvPr name="TextBox 12" id="12"/>
          <p:cNvSpPr txBox="true"/>
          <p:nvPr/>
        </p:nvSpPr>
        <p:spPr>
          <a:xfrm rot="0">
            <a:off x="3339543" y="549140"/>
            <a:ext cx="11608915" cy="822747"/>
          </a:xfrm>
          <a:prstGeom prst="rect">
            <a:avLst/>
          </a:prstGeom>
        </p:spPr>
        <p:txBody>
          <a:bodyPr anchor="t" rtlCol="false" tIns="0" lIns="0" bIns="0" rIns="0">
            <a:spAutoFit/>
          </a:bodyPr>
          <a:lstStyle/>
          <a:p>
            <a:pPr algn="ctr">
              <a:lnSpc>
                <a:spcPts val="6092"/>
              </a:lnSpc>
            </a:pPr>
            <a:r>
              <a:rPr lang="en-US" sz="6413" spc="-320">
                <a:solidFill>
                  <a:srgbClr val="334C8A"/>
                </a:solidFill>
                <a:latin typeface="League Spartan"/>
              </a:rPr>
              <a:t>Hasil Training Model NN</a:t>
            </a:r>
          </a:p>
        </p:txBody>
      </p:sp>
      <p:sp>
        <p:nvSpPr>
          <p:cNvPr name="TextBox 13" id="13"/>
          <p:cNvSpPr txBox="true"/>
          <p:nvPr/>
        </p:nvSpPr>
        <p:spPr>
          <a:xfrm rot="0">
            <a:off x="5158524" y="1396176"/>
            <a:ext cx="7116267" cy="370522"/>
          </a:xfrm>
          <a:prstGeom prst="rect">
            <a:avLst/>
          </a:prstGeom>
        </p:spPr>
        <p:txBody>
          <a:bodyPr anchor="t" rtlCol="false" tIns="0" lIns="0" bIns="0" rIns="0">
            <a:spAutoFit/>
          </a:bodyPr>
          <a:lstStyle/>
          <a:p>
            <a:pPr algn="ctr">
              <a:lnSpc>
                <a:spcPts val="3022"/>
              </a:lnSpc>
              <a:spcBef>
                <a:spcPct val="0"/>
              </a:spcBef>
            </a:pPr>
            <a:r>
              <a:rPr lang="en-US" sz="2325" spc="116">
                <a:solidFill>
                  <a:srgbClr val="000000"/>
                </a:solidFill>
                <a:latin typeface="Sanchez"/>
              </a:rPr>
              <a:t>Hasil Analisis Sentimen model NN pada API </a:t>
            </a:r>
          </a:p>
        </p:txBody>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899641" y="3165642"/>
            <a:ext cx="20087282" cy="5111870"/>
            <a:chOff x="0" y="0"/>
            <a:chExt cx="5290477" cy="1346336"/>
          </a:xfrm>
        </p:grpSpPr>
        <p:sp>
          <p:nvSpPr>
            <p:cNvPr name="Freeform 3" id="3"/>
            <p:cNvSpPr/>
            <p:nvPr/>
          </p:nvSpPr>
          <p:spPr>
            <a:xfrm flipH="false" flipV="false" rot="0">
              <a:off x="0" y="0"/>
              <a:ext cx="5290477" cy="1346336"/>
            </a:xfrm>
            <a:custGeom>
              <a:avLst/>
              <a:gdLst/>
              <a:ahLst/>
              <a:cxnLst/>
              <a:rect r="r" b="b" t="t" l="l"/>
              <a:pathLst>
                <a:path h="1346336" w="5290477">
                  <a:moveTo>
                    <a:pt x="0" y="0"/>
                  </a:moveTo>
                  <a:lnTo>
                    <a:pt x="5290477" y="0"/>
                  </a:lnTo>
                  <a:lnTo>
                    <a:pt x="5290477" y="1346336"/>
                  </a:lnTo>
                  <a:lnTo>
                    <a:pt x="0" y="1346336"/>
                  </a:lnTo>
                  <a:close/>
                </a:path>
              </a:pathLst>
            </a:custGeom>
            <a:solidFill>
              <a:srgbClr val="334C8A"/>
            </a:solidFill>
          </p:spPr>
        </p:sp>
        <p:sp>
          <p:nvSpPr>
            <p:cNvPr name="TextBox 4" id="4"/>
            <p:cNvSpPr txBox="true"/>
            <p:nvPr/>
          </p:nvSpPr>
          <p:spPr>
            <a:xfrm>
              <a:off x="0" y="-19050"/>
              <a:ext cx="812800" cy="831850"/>
            </a:xfrm>
            <a:prstGeom prst="rect">
              <a:avLst/>
            </a:prstGeom>
          </p:spPr>
          <p:txBody>
            <a:bodyPr anchor="ctr" rtlCol="false" tIns="50800" lIns="50800" bIns="50800" rIns="50800"/>
            <a:lstStyle/>
            <a:p>
              <a:pPr algn="ctr">
                <a:lnSpc>
                  <a:spcPts val="3022"/>
                </a:lnSpc>
              </a:pPr>
            </a:p>
          </p:txBody>
        </p:sp>
      </p:grpSp>
      <p:sp>
        <p:nvSpPr>
          <p:cNvPr name="Freeform 5" id="5"/>
          <p:cNvSpPr/>
          <p:nvPr/>
        </p:nvSpPr>
        <p:spPr>
          <a:xfrm flipH="false" flipV="true" rot="-5400000">
            <a:off x="-3657600" y="4855464"/>
            <a:ext cx="7315200" cy="3547872"/>
          </a:xfrm>
          <a:custGeom>
            <a:avLst/>
            <a:gdLst/>
            <a:ahLst/>
            <a:cxnLst/>
            <a:rect r="r" b="b" t="t" l="l"/>
            <a:pathLst>
              <a:path h="3547872" w="7315200">
                <a:moveTo>
                  <a:pt x="0" y="3547872"/>
                </a:moveTo>
                <a:lnTo>
                  <a:pt x="7315200" y="3547872"/>
                </a:lnTo>
                <a:lnTo>
                  <a:pt x="7315200" y="0"/>
                </a:lnTo>
                <a:lnTo>
                  <a:pt x="0" y="0"/>
                </a:lnTo>
                <a:lnTo>
                  <a:pt x="0" y="3547872"/>
                </a:lnTo>
                <a:close/>
              </a:path>
            </a:pathLst>
          </a:custGeom>
          <a:blipFill>
            <a:blip r:embed="rId2">
              <a:alphaModFix amt="65000"/>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5400000">
            <a:off x="12856464" y="1883664"/>
            <a:ext cx="7315200" cy="3547872"/>
          </a:xfrm>
          <a:custGeom>
            <a:avLst/>
            <a:gdLst/>
            <a:ahLst/>
            <a:cxnLst/>
            <a:rect r="r" b="b" t="t" l="l"/>
            <a:pathLst>
              <a:path h="3547872" w="7315200">
                <a:moveTo>
                  <a:pt x="0" y="0"/>
                </a:moveTo>
                <a:lnTo>
                  <a:pt x="7315200" y="0"/>
                </a:lnTo>
                <a:lnTo>
                  <a:pt x="7315200" y="3547872"/>
                </a:lnTo>
                <a:lnTo>
                  <a:pt x="0" y="3547872"/>
                </a:lnTo>
                <a:lnTo>
                  <a:pt x="0" y="0"/>
                </a:lnTo>
                <a:close/>
              </a:path>
            </a:pathLst>
          </a:custGeom>
          <a:blipFill>
            <a:blip r:embed="rId2">
              <a:alphaModFix amt="65000"/>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0" y="0"/>
            <a:ext cx="4018976" cy="4018976"/>
          </a:xfrm>
          <a:custGeom>
            <a:avLst/>
            <a:gdLst/>
            <a:ahLst/>
            <a:cxnLst/>
            <a:rect r="r" b="b" t="t" l="l"/>
            <a:pathLst>
              <a:path h="4018976" w="4018976">
                <a:moveTo>
                  <a:pt x="0" y="0"/>
                </a:moveTo>
                <a:lnTo>
                  <a:pt x="4018976" y="0"/>
                </a:lnTo>
                <a:lnTo>
                  <a:pt x="4018976" y="4018976"/>
                </a:lnTo>
                <a:lnTo>
                  <a:pt x="0" y="401897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true" flipV="true" rot="0">
            <a:off x="14269024" y="6268024"/>
            <a:ext cx="4018976" cy="4018976"/>
          </a:xfrm>
          <a:custGeom>
            <a:avLst/>
            <a:gdLst/>
            <a:ahLst/>
            <a:cxnLst/>
            <a:rect r="r" b="b" t="t" l="l"/>
            <a:pathLst>
              <a:path h="4018976" w="4018976">
                <a:moveTo>
                  <a:pt x="4018976" y="4018976"/>
                </a:moveTo>
                <a:lnTo>
                  <a:pt x="0" y="4018976"/>
                </a:lnTo>
                <a:lnTo>
                  <a:pt x="0" y="0"/>
                </a:lnTo>
                <a:lnTo>
                  <a:pt x="4018976" y="0"/>
                </a:lnTo>
                <a:lnTo>
                  <a:pt x="4018976" y="4018976"/>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AutoShape 9" id="9"/>
          <p:cNvSpPr/>
          <p:nvPr/>
        </p:nvSpPr>
        <p:spPr>
          <a:xfrm flipV="true">
            <a:off x="5111190" y="2461038"/>
            <a:ext cx="8065620" cy="47625"/>
          </a:xfrm>
          <a:prstGeom prst="line">
            <a:avLst/>
          </a:prstGeom>
          <a:ln cap="flat" w="95250">
            <a:solidFill>
              <a:srgbClr val="334C8A"/>
            </a:solidFill>
            <a:prstDash val="solid"/>
            <a:headEnd type="none" len="sm" w="sm"/>
            <a:tailEnd type="none" len="sm" w="sm"/>
          </a:ln>
        </p:spPr>
      </p:sp>
      <p:sp>
        <p:nvSpPr>
          <p:cNvPr name="TextBox 10" id="10"/>
          <p:cNvSpPr txBox="true"/>
          <p:nvPr/>
        </p:nvSpPr>
        <p:spPr>
          <a:xfrm rot="0">
            <a:off x="5536922" y="1228725"/>
            <a:ext cx="7214157" cy="1089439"/>
          </a:xfrm>
          <a:prstGeom prst="rect">
            <a:avLst/>
          </a:prstGeom>
        </p:spPr>
        <p:txBody>
          <a:bodyPr anchor="t" rtlCol="false" tIns="0" lIns="0" bIns="0" rIns="0">
            <a:spAutoFit/>
          </a:bodyPr>
          <a:lstStyle/>
          <a:p>
            <a:pPr algn="ctr">
              <a:lnSpc>
                <a:spcPts val="8087"/>
              </a:lnSpc>
            </a:pPr>
            <a:r>
              <a:rPr lang="en-US" sz="8513" spc="-425">
                <a:solidFill>
                  <a:srgbClr val="334C8A"/>
                </a:solidFill>
                <a:latin typeface="League Spartan"/>
              </a:rPr>
              <a:t>Kesimpulan</a:t>
            </a:r>
          </a:p>
        </p:txBody>
      </p:sp>
      <p:sp>
        <p:nvSpPr>
          <p:cNvPr name="TextBox 11" id="11"/>
          <p:cNvSpPr txBox="true"/>
          <p:nvPr/>
        </p:nvSpPr>
        <p:spPr>
          <a:xfrm rot="0">
            <a:off x="1028700" y="3271490"/>
            <a:ext cx="11180097" cy="5006022"/>
          </a:xfrm>
          <a:prstGeom prst="rect">
            <a:avLst/>
          </a:prstGeom>
        </p:spPr>
        <p:txBody>
          <a:bodyPr anchor="t" rtlCol="false" tIns="0" lIns="0" bIns="0" rIns="0">
            <a:spAutoFit/>
          </a:bodyPr>
          <a:lstStyle/>
          <a:p>
            <a:pPr algn="just" marL="394022" indent="-197011" lvl="1">
              <a:lnSpc>
                <a:spcPts val="2372"/>
              </a:lnSpc>
              <a:buFont typeface="Arial"/>
              <a:buChar char="•"/>
            </a:pPr>
            <a:r>
              <a:rPr lang="en-US" sz="1825" spc="91">
                <a:solidFill>
                  <a:srgbClr val="FFFFFF"/>
                </a:solidFill>
                <a:latin typeface="Sanchez"/>
              </a:rPr>
              <a:t>Baik pemodelan LSTM dan NN yang dibuat, keduanya dapat menampilkan hasil label poritif/negative/neutral pada data yang dimasukan</a:t>
            </a:r>
          </a:p>
          <a:p>
            <a:pPr algn="just" marL="394022" indent="-197011" lvl="1">
              <a:lnSpc>
                <a:spcPts val="2372"/>
              </a:lnSpc>
              <a:buFont typeface="Arial"/>
              <a:buChar char="•"/>
            </a:pPr>
            <a:r>
              <a:rPr lang="en-US" sz="1825" spc="91">
                <a:solidFill>
                  <a:srgbClr val="FFFFFF"/>
                </a:solidFill>
                <a:latin typeface="Sanchez"/>
              </a:rPr>
              <a:t>Pada pemodelan LSTM dengan mengguakan iterasi 50, Stopearly epoch 5 dan val_categorical_accuracy &gt; 0.9 memiliki grafik data train yang cenderung mengalami peningkatan akurasi yang signifikan pada iterasi pertama dan kedua serta data validasi yang mengalami penurunan akurasi dari iterasi pertama sampai kedua kemudian mengalami peningkatan pada iterasi selanjutnya</a:t>
            </a:r>
          </a:p>
          <a:p>
            <a:pPr algn="just" marL="394022" indent="-197011" lvl="1">
              <a:lnSpc>
                <a:spcPts val="2372"/>
              </a:lnSpc>
              <a:buFont typeface="Arial"/>
              <a:buChar char="•"/>
            </a:pPr>
            <a:r>
              <a:rPr lang="en-US" sz="1825" spc="91">
                <a:solidFill>
                  <a:srgbClr val="FFFFFF"/>
                </a:solidFill>
                <a:latin typeface="Sanchez"/>
              </a:rPr>
              <a:t>loss pada data train mengalami penurunan di setiap iterasi Sedangkan val_loss data val mengalami peningkatan di setiap iterasinya pada pemodelan LSTM</a:t>
            </a:r>
          </a:p>
          <a:p>
            <a:pPr algn="just" marL="394022" indent="-197011" lvl="1">
              <a:lnSpc>
                <a:spcPts val="2372"/>
              </a:lnSpc>
              <a:buFont typeface="Arial"/>
              <a:buChar char="•"/>
            </a:pPr>
            <a:r>
              <a:rPr lang="en-US" sz="1825" spc="91">
                <a:solidFill>
                  <a:srgbClr val="FFFFFF"/>
                </a:solidFill>
                <a:latin typeface="Sanchez"/>
              </a:rPr>
              <a:t>Meski sudah dapat melakukan pelabelan dan memiliki akurasi di atas 85%. Tetapi masih ada kata yang di labeli tidak sesuai</a:t>
            </a:r>
          </a:p>
          <a:p>
            <a:pPr algn="just" marL="394022" indent="-197011" lvl="1">
              <a:lnSpc>
                <a:spcPts val="2372"/>
              </a:lnSpc>
              <a:buFont typeface="Arial"/>
              <a:buChar char="•"/>
            </a:pPr>
            <a:r>
              <a:rPr lang="en-US" sz="1825" spc="91">
                <a:solidFill>
                  <a:srgbClr val="FFFFFF"/>
                </a:solidFill>
                <a:latin typeface="Sanchez"/>
              </a:rPr>
              <a:t>Pada Pemodelan NN, precision punya nilai cukup bagus dibanding 3 metode lainnya. Karena nilai precision pada masing-masing klasifikasi mulai dari 0.77 negatif, 0.71 netral dan 0.88 positif.</a:t>
            </a:r>
          </a:p>
          <a:p>
            <a:pPr algn="just" marL="394022" indent="-197011" lvl="1">
              <a:lnSpc>
                <a:spcPts val="2372"/>
              </a:lnSpc>
              <a:buFont typeface="Arial"/>
              <a:buChar char="•"/>
            </a:pPr>
            <a:r>
              <a:rPr lang="en-US" sz="1825" spc="91">
                <a:solidFill>
                  <a:srgbClr val="FFFFFF"/>
                </a:solidFill>
                <a:latin typeface="Sanchez"/>
              </a:rPr>
              <a:t>Setelah dilakukan cross validation maka dihasilkan rata-rata akurasi ada pada angka 0.8 yang menunjukkan kalau model yang kita buat cukup stabil.</a:t>
            </a:r>
          </a:p>
          <a:p>
            <a:pPr algn="just">
              <a:lnSpc>
                <a:spcPts val="2372"/>
              </a:lnSpc>
            </a:pPr>
          </a:p>
        </p:txBody>
      </p:sp>
      <p:sp>
        <p:nvSpPr>
          <p:cNvPr name="Freeform 12" id="12"/>
          <p:cNvSpPr/>
          <p:nvPr/>
        </p:nvSpPr>
        <p:spPr>
          <a:xfrm flipH="false" flipV="false" rot="0">
            <a:off x="12080903" y="1742642"/>
            <a:ext cx="6534870" cy="6534870"/>
          </a:xfrm>
          <a:custGeom>
            <a:avLst/>
            <a:gdLst/>
            <a:ahLst/>
            <a:cxnLst/>
            <a:rect r="r" b="b" t="t" l="l"/>
            <a:pathLst>
              <a:path h="6534870" w="6534870">
                <a:moveTo>
                  <a:pt x="0" y="0"/>
                </a:moveTo>
                <a:lnTo>
                  <a:pt x="6534870" y="0"/>
                </a:lnTo>
                <a:lnTo>
                  <a:pt x="6534870" y="6534870"/>
                </a:lnTo>
                <a:lnTo>
                  <a:pt x="0" y="653487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3" id="13"/>
          <p:cNvSpPr/>
          <p:nvPr/>
        </p:nvSpPr>
        <p:spPr>
          <a:xfrm flipH="false" flipV="false" rot="0">
            <a:off x="13143089" y="2413414"/>
            <a:ext cx="5472684" cy="8229600"/>
          </a:xfrm>
          <a:custGeom>
            <a:avLst/>
            <a:gdLst/>
            <a:ahLst/>
            <a:cxnLst/>
            <a:rect r="r" b="b" t="t" l="l"/>
            <a:pathLst>
              <a:path h="8229600" w="5472684">
                <a:moveTo>
                  <a:pt x="0" y="0"/>
                </a:moveTo>
                <a:lnTo>
                  <a:pt x="5472684" y="0"/>
                </a:lnTo>
                <a:lnTo>
                  <a:pt x="5472684" y="8229600"/>
                </a:lnTo>
                <a:lnTo>
                  <a:pt x="0" y="8229600"/>
                </a:lnTo>
                <a:lnTo>
                  <a:pt x="0" y="0"/>
                </a:lnTo>
                <a:close/>
              </a:path>
            </a:pathLst>
          </a:custGeom>
          <a:blipFill>
            <a:blip r:embed="rId8"/>
            <a:stretch>
              <a:fillRect l="0" t="0" r="0" b="0"/>
            </a:stretch>
          </a:blipFill>
        </p:spPr>
      </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bg>
      <p:bgPr>
        <a:solidFill>
          <a:srgbClr val="334C8A"/>
        </a:solidFill>
      </p:bgPr>
    </p:bg>
    <p:spTree>
      <p:nvGrpSpPr>
        <p:cNvPr id="1" name=""/>
        <p:cNvGrpSpPr/>
        <p:nvPr/>
      </p:nvGrpSpPr>
      <p:grpSpPr>
        <a:xfrm>
          <a:off x="0" y="0"/>
          <a:ext cx="0" cy="0"/>
          <a:chOff x="0" y="0"/>
          <a:chExt cx="0" cy="0"/>
        </a:xfrm>
      </p:grpSpPr>
      <p:sp>
        <p:nvSpPr>
          <p:cNvPr name="Freeform 2" id="2"/>
          <p:cNvSpPr/>
          <p:nvPr/>
        </p:nvSpPr>
        <p:spPr>
          <a:xfrm flipH="false" flipV="true" rot="-10800000">
            <a:off x="9865703" y="6735827"/>
            <a:ext cx="7315200" cy="3547872"/>
          </a:xfrm>
          <a:custGeom>
            <a:avLst/>
            <a:gdLst/>
            <a:ahLst/>
            <a:cxnLst/>
            <a:rect r="r" b="b" t="t" l="l"/>
            <a:pathLst>
              <a:path h="3547872" w="7315200">
                <a:moveTo>
                  <a:pt x="0" y="3547872"/>
                </a:moveTo>
                <a:lnTo>
                  <a:pt x="7315200" y="3547872"/>
                </a:lnTo>
                <a:lnTo>
                  <a:pt x="7315200" y="0"/>
                </a:lnTo>
                <a:lnTo>
                  <a:pt x="0" y="0"/>
                </a:lnTo>
                <a:lnTo>
                  <a:pt x="0" y="3547872"/>
                </a:lnTo>
                <a:close/>
              </a:path>
            </a:pathLst>
          </a:custGeom>
          <a:blipFill>
            <a:blip r:embed="rId2">
              <a:alphaModFix amt="65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true" rot="0">
            <a:off x="14269024" y="6268024"/>
            <a:ext cx="4018976" cy="4018976"/>
          </a:xfrm>
          <a:custGeom>
            <a:avLst/>
            <a:gdLst/>
            <a:ahLst/>
            <a:cxnLst/>
            <a:rect r="r" b="b" t="t" l="l"/>
            <a:pathLst>
              <a:path h="4018976" w="4018976">
                <a:moveTo>
                  <a:pt x="4018976" y="4018976"/>
                </a:moveTo>
                <a:lnTo>
                  <a:pt x="0" y="4018976"/>
                </a:lnTo>
                <a:lnTo>
                  <a:pt x="0" y="0"/>
                </a:lnTo>
                <a:lnTo>
                  <a:pt x="4018976" y="0"/>
                </a:lnTo>
                <a:lnTo>
                  <a:pt x="4018976" y="4018976"/>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5400000">
            <a:off x="-4055934" y="1223328"/>
            <a:ext cx="15751200" cy="7639332"/>
          </a:xfrm>
          <a:custGeom>
            <a:avLst/>
            <a:gdLst/>
            <a:ahLst/>
            <a:cxnLst/>
            <a:rect r="r" b="b" t="t" l="l"/>
            <a:pathLst>
              <a:path h="7639332" w="15751200">
                <a:moveTo>
                  <a:pt x="0" y="0"/>
                </a:moveTo>
                <a:lnTo>
                  <a:pt x="15751200" y="0"/>
                </a:lnTo>
                <a:lnTo>
                  <a:pt x="15751200" y="7639332"/>
                </a:lnTo>
                <a:lnTo>
                  <a:pt x="0" y="7639332"/>
                </a:lnTo>
                <a:lnTo>
                  <a:pt x="0" y="0"/>
                </a:lnTo>
                <a:close/>
              </a:path>
            </a:pathLst>
          </a:custGeom>
          <a:blipFill>
            <a:blip r:embed="rId2">
              <a:alphaModFix amt="65000"/>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true" rot="0">
            <a:off x="0" y="6268024"/>
            <a:ext cx="4018976" cy="4018976"/>
          </a:xfrm>
          <a:custGeom>
            <a:avLst/>
            <a:gdLst/>
            <a:ahLst/>
            <a:cxnLst/>
            <a:rect r="r" b="b" t="t" l="l"/>
            <a:pathLst>
              <a:path h="4018976" w="4018976">
                <a:moveTo>
                  <a:pt x="0" y="4018976"/>
                </a:moveTo>
                <a:lnTo>
                  <a:pt x="4018976" y="4018976"/>
                </a:lnTo>
                <a:lnTo>
                  <a:pt x="4018976" y="0"/>
                </a:lnTo>
                <a:lnTo>
                  <a:pt x="0" y="0"/>
                </a:lnTo>
                <a:lnTo>
                  <a:pt x="0" y="4018976"/>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true" flipV="false" rot="0">
            <a:off x="14269024" y="0"/>
            <a:ext cx="4018976" cy="4018976"/>
          </a:xfrm>
          <a:custGeom>
            <a:avLst/>
            <a:gdLst/>
            <a:ahLst/>
            <a:cxnLst/>
            <a:rect r="r" b="b" t="t" l="l"/>
            <a:pathLst>
              <a:path h="4018976" w="4018976">
                <a:moveTo>
                  <a:pt x="4018976" y="0"/>
                </a:moveTo>
                <a:lnTo>
                  <a:pt x="0" y="0"/>
                </a:lnTo>
                <a:lnTo>
                  <a:pt x="0" y="4018976"/>
                </a:lnTo>
                <a:lnTo>
                  <a:pt x="4018976" y="4018976"/>
                </a:lnTo>
                <a:lnTo>
                  <a:pt x="4018976"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0" y="0"/>
            <a:ext cx="4018976" cy="4018976"/>
          </a:xfrm>
          <a:custGeom>
            <a:avLst/>
            <a:gdLst/>
            <a:ahLst/>
            <a:cxnLst/>
            <a:rect r="r" b="b" t="t" l="l"/>
            <a:pathLst>
              <a:path h="4018976" w="4018976">
                <a:moveTo>
                  <a:pt x="0" y="0"/>
                </a:moveTo>
                <a:lnTo>
                  <a:pt x="4018976" y="0"/>
                </a:lnTo>
                <a:lnTo>
                  <a:pt x="4018976" y="4018976"/>
                </a:lnTo>
                <a:lnTo>
                  <a:pt x="0" y="401897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AutoShape 8" id="8"/>
          <p:cNvSpPr/>
          <p:nvPr/>
        </p:nvSpPr>
        <p:spPr>
          <a:xfrm>
            <a:off x="9865703" y="5993282"/>
            <a:ext cx="9872940" cy="0"/>
          </a:xfrm>
          <a:prstGeom prst="line">
            <a:avLst/>
          </a:prstGeom>
          <a:ln cap="flat" w="95250">
            <a:solidFill>
              <a:srgbClr val="FFFFFF"/>
            </a:solidFill>
            <a:prstDash val="solid"/>
            <a:headEnd type="none" len="sm" w="sm"/>
            <a:tailEnd type="none" len="sm" w="sm"/>
          </a:ln>
        </p:spPr>
      </p:sp>
      <p:sp>
        <p:nvSpPr>
          <p:cNvPr name="AutoShape 9" id="9"/>
          <p:cNvSpPr/>
          <p:nvPr/>
        </p:nvSpPr>
        <p:spPr>
          <a:xfrm flipV="true">
            <a:off x="9913328" y="-6885345"/>
            <a:ext cx="0" cy="9872940"/>
          </a:xfrm>
          <a:prstGeom prst="line">
            <a:avLst/>
          </a:prstGeom>
          <a:ln cap="flat" w="95250">
            <a:solidFill>
              <a:srgbClr val="FFFFFF"/>
            </a:solidFill>
            <a:prstDash val="solid"/>
            <a:headEnd type="none" len="sm" w="sm"/>
            <a:tailEnd type="none" len="sm" w="sm"/>
          </a:ln>
        </p:spPr>
      </p:sp>
      <p:sp>
        <p:nvSpPr>
          <p:cNvPr name="Freeform 10" id="10"/>
          <p:cNvSpPr/>
          <p:nvPr/>
        </p:nvSpPr>
        <p:spPr>
          <a:xfrm flipH="false" flipV="false" rot="0">
            <a:off x="2009488" y="1963580"/>
            <a:ext cx="7285272" cy="8608888"/>
          </a:xfrm>
          <a:custGeom>
            <a:avLst/>
            <a:gdLst/>
            <a:ahLst/>
            <a:cxnLst/>
            <a:rect r="r" b="b" t="t" l="l"/>
            <a:pathLst>
              <a:path h="8608888" w="7285272">
                <a:moveTo>
                  <a:pt x="0" y="0"/>
                </a:moveTo>
                <a:lnTo>
                  <a:pt x="7285272" y="0"/>
                </a:lnTo>
                <a:lnTo>
                  <a:pt x="7285272" y="8608889"/>
                </a:lnTo>
                <a:lnTo>
                  <a:pt x="0" y="8608889"/>
                </a:lnTo>
                <a:lnTo>
                  <a:pt x="0" y="0"/>
                </a:lnTo>
                <a:close/>
              </a:path>
            </a:pathLst>
          </a:custGeom>
          <a:blipFill>
            <a:blip r:embed="rId6"/>
            <a:stretch>
              <a:fillRect l="0" t="0" r="0" b="0"/>
            </a:stretch>
          </a:blipFill>
        </p:spPr>
      </p:sp>
      <p:sp>
        <p:nvSpPr>
          <p:cNvPr name="TextBox 11" id="11"/>
          <p:cNvSpPr txBox="true"/>
          <p:nvPr/>
        </p:nvSpPr>
        <p:spPr>
          <a:xfrm rot="0">
            <a:off x="9865703" y="4594324"/>
            <a:ext cx="6103843" cy="1097365"/>
          </a:xfrm>
          <a:prstGeom prst="rect">
            <a:avLst/>
          </a:prstGeom>
        </p:spPr>
        <p:txBody>
          <a:bodyPr anchor="t" rtlCol="false" tIns="0" lIns="0" bIns="0" rIns="0">
            <a:spAutoFit/>
          </a:bodyPr>
          <a:lstStyle/>
          <a:p>
            <a:pPr algn="l">
              <a:lnSpc>
                <a:spcPts val="8087"/>
              </a:lnSpc>
            </a:pPr>
            <a:r>
              <a:rPr lang="en-US" sz="8513" spc="-425">
                <a:solidFill>
                  <a:srgbClr val="FFFFFF"/>
                </a:solidFill>
                <a:latin typeface="League Spartan"/>
              </a:rPr>
              <a:t>Thank You</a:t>
            </a:r>
          </a:p>
        </p:txBody>
      </p:sp>
      <p:sp>
        <p:nvSpPr>
          <p:cNvPr name="TextBox 12" id="12"/>
          <p:cNvSpPr txBox="true"/>
          <p:nvPr/>
        </p:nvSpPr>
        <p:spPr>
          <a:xfrm rot="0">
            <a:off x="9865703" y="3665473"/>
            <a:ext cx="5784428" cy="620292"/>
          </a:xfrm>
          <a:prstGeom prst="rect">
            <a:avLst/>
          </a:prstGeom>
        </p:spPr>
        <p:txBody>
          <a:bodyPr anchor="t" rtlCol="false" tIns="0" lIns="0" bIns="0" rIns="0">
            <a:spAutoFit/>
          </a:bodyPr>
          <a:lstStyle/>
          <a:p>
            <a:pPr algn="l">
              <a:lnSpc>
                <a:spcPts val="4594"/>
              </a:lnSpc>
            </a:pPr>
            <a:r>
              <a:rPr lang="en-US" sz="4836" spc="1093">
                <a:solidFill>
                  <a:srgbClr val="FFFFFF"/>
                </a:solidFill>
                <a:latin typeface="League Spartan"/>
              </a:rPr>
              <a:t>Kelompok 4</a:t>
            </a:r>
          </a:p>
        </p:txBody>
      </p:sp>
      <p:sp>
        <p:nvSpPr>
          <p:cNvPr name="TextBox 13" id="13"/>
          <p:cNvSpPr txBox="true"/>
          <p:nvPr/>
        </p:nvSpPr>
        <p:spPr>
          <a:xfrm rot="0">
            <a:off x="9865703" y="6383084"/>
            <a:ext cx="6103843" cy="334962"/>
          </a:xfrm>
          <a:prstGeom prst="rect">
            <a:avLst/>
          </a:prstGeom>
        </p:spPr>
        <p:txBody>
          <a:bodyPr anchor="t" rtlCol="false" tIns="0" lIns="0" bIns="0" rIns="0">
            <a:spAutoFit/>
          </a:bodyPr>
          <a:lstStyle/>
          <a:p>
            <a:pPr algn="l">
              <a:lnSpc>
                <a:spcPts val="2762"/>
              </a:lnSpc>
            </a:pPr>
            <a:r>
              <a:rPr lang="en-US" sz="2125" spc="106">
                <a:solidFill>
                  <a:srgbClr val="FFFFFF"/>
                </a:solidFill>
                <a:latin typeface="Sanchez"/>
              </a:rPr>
              <a:t>FASILITATOR: REVALDI ANGGARA</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334C8A"/>
        </a:solidFill>
      </p:bgPr>
    </p:bg>
    <p:spTree>
      <p:nvGrpSpPr>
        <p:cNvPr id="1" name=""/>
        <p:cNvGrpSpPr/>
        <p:nvPr/>
      </p:nvGrpSpPr>
      <p:grpSpPr>
        <a:xfrm>
          <a:off x="0" y="0"/>
          <a:ext cx="0" cy="0"/>
          <a:chOff x="0" y="0"/>
          <a:chExt cx="0" cy="0"/>
        </a:xfrm>
      </p:grpSpPr>
      <p:sp>
        <p:nvSpPr>
          <p:cNvPr name="Freeform 2" id="2"/>
          <p:cNvSpPr/>
          <p:nvPr/>
        </p:nvSpPr>
        <p:spPr>
          <a:xfrm flipH="false" flipV="false" rot="0">
            <a:off x="5434540" y="2677579"/>
            <a:ext cx="7609421" cy="7609421"/>
          </a:xfrm>
          <a:custGeom>
            <a:avLst/>
            <a:gdLst/>
            <a:ahLst/>
            <a:cxnLst/>
            <a:rect r="r" b="b" t="t" l="l"/>
            <a:pathLst>
              <a:path h="7609421" w="7609421">
                <a:moveTo>
                  <a:pt x="0" y="0"/>
                </a:moveTo>
                <a:lnTo>
                  <a:pt x="7609420" y="0"/>
                </a:lnTo>
                <a:lnTo>
                  <a:pt x="7609420" y="7609421"/>
                </a:lnTo>
                <a:lnTo>
                  <a:pt x="0" y="760942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6731125" y="3921503"/>
            <a:ext cx="4825750" cy="4693042"/>
          </a:xfrm>
          <a:custGeom>
            <a:avLst/>
            <a:gdLst/>
            <a:ahLst/>
            <a:cxnLst/>
            <a:rect r="r" b="b" t="t" l="l"/>
            <a:pathLst>
              <a:path h="4693042" w="4825750">
                <a:moveTo>
                  <a:pt x="0" y="0"/>
                </a:moveTo>
                <a:lnTo>
                  <a:pt x="4825750" y="0"/>
                </a:lnTo>
                <a:lnTo>
                  <a:pt x="4825750" y="4693043"/>
                </a:lnTo>
                <a:lnTo>
                  <a:pt x="0" y="4693043"/>
                </a:lnTo>
                <a:lnTo>
                  <a:pt x="0" y="0"/>
                </a:lnTo>
                <a:close/>
              </a:path>
            </a:pathLst>
          </a:custGeom>
          <a:blipFill>
            <a:blip r:embed="rId4"/>
            <a:stretch>
              <a:fillRect l="0" t="0" r="0" b="0"/>
            </a:stretch>
          </a:blipFill>
        </p:spPr>
      </p:sp>
      <p:sp>
        <p:nvSpPr>
          <p:cNvPr name="Freeform 4" id="4"/>
          <p:cNvSpPr/>
          <p:nvPr/>
        </p:nvSpPr>
        <p:spPr>
          <a:xfrm flipH="false" flipV="false" rot="-5400000">
            <a:off x="10649902" y="2648902"/>
            <a:ext cx="10287000" cy="4989195"/>
          </a:xfrm>
          <a:custGeom>
            <a:avLst/>
            <a:gdLst/>
            <a:ahLst/>
            <a:cxnLst/>
            <a:rect r="r" b="b" t="t" l="l"/>
            <a:pathLst>
              <a:path h="4989195" w="10287000">
                <a:moveTo>
                  <a:pt x="0" y="0"/>
                </a:moveTo>
                <a:lnTo>
                  <a:pt x="10287001" y="0"/>
                </a:lnTo>
                <a:lnTo>
                  <a:pt x="10287001" y="4989195"/>
                </a:lnTo>
                <a:lnTo>
                  <a:pt x="0" y="4989195"/>
                </a:lnTo>
                <a:lnTo>
                  <a:pt x="0" y="0"/>
                </a:lnTo>
                <a:close/>
              </a:path>
            </a:pathLst>
          </a:custGeom>
          <a:blipFill>
            <a:blip r:embed="rId5">
              <a:alphaModFix amt="65000"/>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true" flipV="true" rot="0">
            <a:off x="14269024" y="6268024"/>
            <a:ext cx="4018976" cy="4018976"/>
          </a:xfrm>
          <a:custGeom>
            <a:avLst/>
            <a:gdLst/>
            <a:ahLst/>
            <a:cxnLst/>
            <a:rect r="r" b="b" t="t" l="l"/>
            <a:pathLst>
              <a:path h="4018976" w="4018976">
                <a:moveTo>
                  <a:pt x="4018976" y="4018976"/>
                </a:moveTo>
                <a:lnTo>
                  <a:pt x="0" y="4018976"/>
                </a:lnTo>
                <a:lnTo>
                  <a:pt x="0" y="0"/>
                </a:lnTo>
                <a:lnTo>
                  <a:pt x="4018976" y="0"/>
                </a:lnTo>
                <a:lnTo>
                  <a:pt x="4018976" y="4018976"/>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true" rot="-5400000">
            <a:off x="-2648902" y="2648903"/>
            <a:ext cx="10287000" cy="4989195"/>
          </a:xfrm>
          <a:custGeom>
            <a:avLst/>
            <a:gdLst/>
            <a:ahLst/>
            <a:cxnLst/>
            <a:rect r="r" b="b" t="t" l="l"/>
            <a:pathLst>
              <a:path h="4989195" w="10287000">
                <a:moveTo>
                  <a:pt x="0" y="4989194"/>
                </a:moveTo>
                <a:lnTo>
                  <a:pt x="10287000" y="4989194"/>
                </a:lnTo>
                <a:lnTo>
                  <a:pt x="10287000" y="0"/>
                </a:lnTo>
                <a:lnTo>
                  <a:pt x="0" y="0"/>
                </a:lnTo>
                <a:lnTo>
                  <a:pt x="0" y="4989194"/>
                </a:lnTo>
                <a:close/>
              </a:path>
            </a:pathLst>
          </a:custGeom>
          <a:blipFill>
            <a:blip r:embed="rId5">
              <a:alphaModFix amt="65000"/>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0" y="0"/>
            <a:ext cx="4018976" cy="4018976"/>
          </a:xfrm>
          <a:custGeom>
            <a:avLst/>
            <a:gdLst/>
            <a:ahLst/>
            <a:cxnLst/>
            <a:rect r="r" b="b" t="t" l="l"/>
            <a:pathLst>
              <a:path h="4018976" w="4018976">
                <a:moveTo>
                  <a:pt x="0" y="0"/>
                </a:moveTo>
                <a:lnTo>
                  <a:pt x="4018976" y="0"/>
                </a:lnTo>
                <a:lnTo>
                  <a:pt x="4018976" y="4018976"/>
                </a:lnTo>
                <a:lnTo>
                  <a:pt x="0" y="401897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AutoShape 8" id="8"/>
          <p:cNvSpPr/>
          <p:nvPr/>
        </p:nvSpPr>
        <p:spPr>
          <a:xfrm flipV="true">
            <a:off x="9191625" y="-6543256"/>
            <a:ext cx="0" cy="8065761"/>
          </a:xfrm>
          <a:prstGeom prst="line">
            <a:avLst/>
          </a:prstGeom>
          <a:ln cap="flat" w="95250">
            <a:solidFill>
              <a:srgbClr val="FFFFFF"/>
            </a:solidFill>
            <a:prstDash val="solid"/>
            <a:headEnd type="none" len="sm" w="sm"/>
            <a:tailEnd type="none" len="sm" w="sm"/>
          </a:ln>
        </p:spPr>
      </p:sp>
      <p:sp>
        <p:nvSpPr>
          <p:cNvPr name="AutoShape 9" id="9"/>
          <p:cNvSpPr/>
          <p:nvPr/>
        </p:nvSpPr>
        <p:spPr>
          <a:xfrm flipV="true">
            <a:off x="9191625" y="9258300"/>
            <a:ext cx="0" cy="8065761"/>
          </a:xfrm>
          <a:prstGeom prst="line">
            <a:avLst/>
          </a:prstGeom>
          <a:ln cap="flat" w="95250">
            <a:solidFill>
              <a:srgbClr val="FFFFFF"/>
            </a:solidFill>
            <a:prstDash val="solid"/>
            <a:headEnd type="none" len="sm" w="sm"/>
            <a:tailEnd type="none" len="sm" w="sm"/>
          </a:ln>
        </p:spPr>
      </p:sp>
      <p:sp>
        <p:nvSpPr>
          <p:cNvPr name="TextBox 10" id="10"/>
          <p:cNvSpPr txBox="true"/>
          <p:nvPr/>
        </p:nvSpPr>
        <p:spPr>
          <a:xfrm rot="0">
            <a:off x="4838573" y="2209513"/>
            <a:ext cx="8610854" cy="1089439"/>
          </a:xfrm>
          <a:prstGeom prst="rect">
            <a:avLst/>
          </a:prstGeom>
        </p:spPr>
        <p:txBody>
          <a:bodyPr anchor="t" rtlCol="false" tIns="0" lIns="0" bIns="0" rIns="0">
            <a:spAutoFit/>
          </a:bodyPr>
          <a:lstStyle/>
          <a:p>
            <a:pPr algn="ctr">
              <a:lnSpc>
                <a:spcPts val="8087"/>
              </a:lnSpc>
            </a:pPr>
            <a:r>
              <a:rPr lang="en-US" sz="8513" spc="-425">
                <a:solidFill>
                  <a:srgbClr val="FFFFFF"/>
                </a:solidFill>
                <a:latin typeface="League Spartan"/>
              </a:rPr>
              <a:t>Pendahuluan</a:t>
            </a:r>
          </a:p>
        </p:txBody>
      </p:sp>
      <p:sp>
        <p:nvSpPr>
          <p:cNvPr name="TextBox 11" id="11"/>
          <p:cNvSpPr txBox="true"/>
          <p:nvPr/>
        </p:nvSpPr>
        <p:spPr>
          <a:xfrm rot="0">
            <a:off x="5766923" y="1503455"/>
            <a:ext cx="4502796" cy="396875"/>
          </a:xfrm>
          <a:prstGeom prst="rect">
            <a:avLst/>
          </a:prstGeom>
        </p:spPr>
        <p:txBody>
          <a:bodyPr anchor="t" rtlCol="false" tIns="0" lIns="0" bIns="0" rIns="0">
            <a:spAutoFit/>
          </a:bodyPr>
          <a:lstStyle/>
          <a:p>
            <a:pPr algn="l">
              <a:lnSpc>
                <a:spcPts val="3249"/>
              </a:lnSpc>
            </a:pPr>
            <a:r>
              <a:rPr lang="en-US" sz="2499" spc="124">
                <a:solidFill>
                  <a:srgbClr val="FFFFFF"/>
                </a:solidFill>
                <a:latin typeface="Sanchez"/>
              </a:rPr>
              <a:t>1</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flipH="true" flipV="true">
            <a:off x="4018847" y="2966596"/>
            <a:ext cx="37985" cy="12039472"/>
          </a:xfrm>
          <a:prstGeom prst="line">
            <a:avLst/>
          </a:prstGeom>
          <a:ln cap="flat" w="47625">
            <a:solidFill>
              <a:srgbClr val="334C8A"/>
            </a:solidFill>
            <a:prstDash val="solid"/>
            <a:headEnd type="none" len="sm" w="sm"/>
            <a:tailEnd type="none" len="sm" w="sm"/>
          </a:ln>
        </p:spPr>
      </p:sp>
      <p:sp>
        <p:nvSpPr>
          <p:cNvPr name="Freeform 3" id="3"/>
          <p:cNvSpPr/>
          <p:nvPr/>
        </p:nvSpPr>
        <p:spPr>
          <a:xfrm flipH="false" flipV="true" rot="-5400000">
            <a:off x="-1883664" y="4915483"/>
            <a:ext cx="7315200" cy="3547872"/>
          </a:xfrm>
          <a:custGeom>
            <a:avLst/>
            <a:gdLst/>
            <a:ahLst/>
            <a:cxnLst/>
            <a:rect r="r" b="b" t="t" l="l"/>
            <a:pathLst>
              <a:path h="3547872" w="7315200">
                <a:moveTo>
                  <a:pt x="0" y="3547872"/>
                </a:moveTo>
                <a:lnTo>
                  <a:pt x="7315200" y="3547872"/>
                </a:lnTo>
                <a:lnTo>
                  <a:pt x="7315200" y="0"/>
                </a:lnTo>
                <a:lnTo>
                  <a:pt x="0" y="0"/>
                </a:lnTo>
                <a:lnTo>
                  <a:pt x="0" y="3547872"/>
                </a:lnTo>
                <a:close/>
              </a:path>
            </a:pathLst>
          </a:custGeom>
          <a:blipFill>
            <a:blip r:embed="rId2">
              <a:alphaModFix amt="65000"/>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3456729" y="2714947"/>
            <a:ext cx="1076612" cy="1076612"/>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334C8A"/>
            </a:solidFill>
          </p:spPr>
        </p:sp>
        <p:sp>
          <p:nvSpPr>
            <p:cNvPr name="TextBox 6" id="6"/>
            <p:cNvSpPr txBox="true"/>
            <p:nvPr/>
          </p:nvSpPr>
          <p:spPr>
            <a:xfrm>
              <a:off x="0" y="-19050"/>
              <a:ext cx="812800" cy="831850"/>
            </a:xfrm>
            <a:prstGeom prst="rect">
              <a:avLst/>
            </a:prstGeom>
          </p:spPr>
          <p:txBody>
            <a:bodyPr anchor="ctr" rtlCol="false" tIns="50800" lIns="50800" bIns="50800" rIns="50800"/>
            <a:lstStyle/>
            <a:p>
              <a:pPr algn="ctr">
                <a:lnSpc>
                  <a:spcPts val="3022"/>
                </a:lnSpc>
              </a:pPr>
            </a:p>
          </p:txBody>
        </p:sp>
      </p:grpSp>
      <p:grpSp>
        <p:nvGrpSpPr>
          <p:cNvPr name="Group 7" id="7"/>
          <p:cNvGrpSpPr/>
          <p:nvPr/>
        </p:nvGrpSpPr>
        <p:grpSpPr>
          <a:xfrm rot="0">
            <a:off x="3456729" y="4798216"/>
            <a:ext cx="1076612" cy="1076612"/>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334C8A"/>
            </a:solidFill>
          </p:spPr>
        </p:sp>
        <p:sp>
          <p:nvSpPr>
            <p:cNvPr name="TextBox 9" id="9"/>
            <p:cNvSpPr txBox="true"/>
            <p:nvPr/>
          </p:nvSpPr>
          <p:spPr>
            <a:xfrm>
              <a:off x="0" y="-19050"/>
              <a:ext cx="812800" cy="831850"/>
            </a:xfrm>
            <a:prstGeom prst="rect">
              <a:avLst/>
            </a:prstGeom>
          </p:spPr>
          <p:txBody>
            <a:bodyPr anchor="ctr" rtlCol="false" tIns="50800" lIns="50800" bIns="50800" rIns="50800"/>
            <a:lstStyle/>
            <a:p>
              <a:pPr algn="ctr">
                <a:lnSpc>
                  <a:spcPts val="3022"/>
                </a:lnSpc>
              </a:pPr>
            </a:p>
          </p:txBody>
        </p:sp>
      </p:grpSp>
      <p:grpSp>
        <p:nvGrpSpPr>
          <p:cNvPr name="Group 10" id="10"/>
          <p:cNvGrpSpPr/>
          <p:nvPr/>
        </p:nvGrpSpPr>
        <p:grpSpPr>
          <a:xfrm rot="0">
            <a:off x="3456729" y="7003123"/>
            <a:ext cx="1076612" cy="1076612"/>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334C8A"/>
            </a:solidFill>
          </p:spPr>
        </p:sp>
        <p:sp>
          <p:nvSpPr>
            <p:cNvPr name="TextBox 12" id="12"/>
            <p:cNvSpPr txBox="true"/>
            <p:nvPr/>
          </p:nvSpPr>
          <p:spPr>
            <a:xfrm>
              <a:off x="0" y="-19050"/>
              <a:ext cx="812800" cy="831850"/>
            </a:xfrm>
            <a:prstGeom prst="rect">
              <a:avLst/>
            </a:prstGeom>
          </p:spPr>
          <p:txBody>
            <a:bodyPr anchor="ctr" rtlCol="false" tIns="50800" lIns="50800" bIns="50800" rIns="50800"/>
            <a:lstStyle/>
            <a:p>
              <a:pPr algn="ctr">
                <a:lnSpc>
                  <a:spcPts val="3022"/>
                </a:lnSpc>
              </a:pPr>
            </a:p>
          </p:txBody>
        </p:sp>
      </p:grpSp>
      <p:grpSp>
        <p:nvGrpSpPr>
          <p:cNvPr name="Group 13" id="13"/>
          <p:cNvGrpSpPr/>
          <p:nvPr/>
        </p:nvGrpSpPr>
        <p:grpSpPr>
          <a:xfrm rot="0">
            <a:off x="4533341" y="3051978"/>
            <a:ext cx="4781825" cy="1076612"/>
            <a:chOff x="0" y="0"/>
            <a:chExt cx="3610090" cy="812800"/>
          </a:xfrm>
        </p:grpSpPr>
        <p:sp>
          <p:nvSpPr>
            <p:cNvPr name="Freeform 14" id="14"/>
            <p:cNvSpPr/>
            <p:nvPr/>
          </p:nvSpPr>
          <p:spPr>
            <a:xfrm flipH="false" flipV="false" rot="0">
              <a:off x="0" y="0"/>
              <a:ext cx="3610090" cy="812800"/>
            </a:xfrm>
            <a:custGeom>
              <a:avLst/>
              <a:gdLst/>
              <a:ahLst/>
              <a:cxnLst/>
              <a:rect r="r" b="b" t="t" l="l"/>
              <a:pathLst>
                <a:path h="812800" w="3610090">
                  <a:moveTo>
                    <a:pt x="0" y="0"/>
                  </a:moveTo>
                  <a:lnTo>
                    <a:pt x="3610090" y="0"/>
                  </a:lnTo>
                  <a:lnTo>
                    <a:pt x="3610090" y="812800"/>
                  </a:lnTo>
                  <a:lnTo>
                    <a:pt x="0" y="812800"/>
                  </a:lnTo>
                  <a:close/>
                </a:path>
              </a:pathLst>
            </a:custGeom>
            <a:solidFill>
              <a:srgbClr val="334C8A"/>
            </a:solidFill>
          </p:spPr>
        </p:sp>
        <p:sp>
          <p:nvSpPr>
            <p:cNvPr name="TextBox 15" id="15"/>
            <p:cNvSpPr txBox="true"/>
            <p:nvPr/>
          </p:nvSpPr>
          <p:spPr>
            <a:xfrm>
              <a:off x="0" y="-19050"/>
              <a:ext cx="812800" cy="831850"/>
            </a:xfrm>
            <a:prstGeom prst="rect">
              <a:avLst/>
            </a:prstGeom>
          </p:spPr>
          <p:txBody>
            <a:bodyPr anchor="ctr" rtlCol="false" tIns="50800" lIns="50800" bIns="50800" rIns="50800"/>
            <a:lstStyle/>
            <a:p>
              <a:pPr algn="ctr">
                <a:lnSpc>
                  <a:spcPts val="3022"/>
                </a:lnSpc>
              </a:pPr>
            </a:p>
          </p:txBody>
        </p:sp>
      </p:grpSp>
      <p:grpSp>
        <p:nvGrpSpPr>
          <p:cNvPr name="Group 16" id="16"/>
          <p:cNvGrpSpPr/>
          <p:nvPr/>
        </p:nvGrpSpPr>
        <p:grpSpPr>
          <a:xfrm rot="0">
            <a:off x="4533341" y="5075691"/>
            <a:ext cx="4781825" cy="1333580"/>
            <a:chOff x="0" y="0"/>
            <a:chExt cx="3610090" cy="1006800"/>
          </a:xfrm>
        </p:grpSpPr>
        <p:sp>
          <p:nvSpPr>
            <p:cNvPr name="Freeform 17" id="17"/>
            <p:cNvSpPr/>
            <p:nvPr/>
          </p:nvSpPr>
          <p:spPr>
            <a:xfrm flipH="false" flipV="false" rot="0">
              <a:off x="0" y="0"/>
              <a:ext cx="3610090" cy="1006800"/>
            </a:xfrm>
            <a:custGeom>
              <a:avLst/>
              <a:gdLst/>
              <a:ahLst/>
              <a:cxnLst/>
              <a:rect r="r" b="b" t="t" l="l"/>
              <a:pathLst>
                <a:path h="1006800" w="3610090">
                  <a:moveTo>
                    <a:pt x="0" y="0"/>
                  </a:moveTo>
                  <a:lnTo>
                    <a:pt x="3610090" y="0"/>
                  </a:lnTo>
                  <a:lnTo>
                    <a:pt x="3610090" y="1006800"/>
                  </a:lnTo>
                  <a:lnTo>
                    <a:pt x="0" y="1006800"/>
                  </a:lnTo>
                  <a:close/>
                </a:path>
              </a:pathLst>
            </a:custGeom>
            <a:solidFill>
              <a:srgbClr val="334C8A"/>
            </a:solidFill>
          </p:spPr>
        </p:sp>
        <p:sp>
          <p:nvSpPr>
            <p:cNvPr name="TextBox 18" id="18"/>
            <p:cNvSpPr txBox="true"/>
            <p:nvPr/>
          </p:nvSpPr>
          <p:spPr>
            <a:xfrm>
              <a:off x="0" y="-19050"/>
              <a:ext cx="812800" cy="831850"/>
            </a:xfrm>
            <a:prstGeom prst="rect">
              <a:avLst/>
            </a:prstGeom>
          </p:spPr>
          <p:txBody>
            <a:bodyPr anchor="ctr" rtlCol="false" tIns="50800" lIns="50800" bIns="50800" rIns="50800"/>
            <a:lstStyle/>
            <a:p>
              <a:pPr algn="ctr">
                <a:lnSpc>
                  <a:spcPts val="3022"/>
                </a:lnSpc>
              </a:pPr>
            </a:p>
          </p:txBody>
        </p:sp>
      </p:grpSp>
      <p:grpSp>
        <p:nvGrpSpPr>
          <p:cNvPr name="Group 19" id="19"/>
          <p:cNvGrpSpPr/>
          <p:nvPr/>
        </p:nvGrpSpPr>
        <p:grpSpPr>
          <a:xfrm rot="0">
            <a:off x="4533341" y="7250773"/>
            <a:ext cx="4781825" cy="2844672"/>
            <a:chOff x="0" y="0"/>
            <a:chExt cx="3610090" cy="2147616"/>
          </a:xfrm>
        </p:grpSpPr>
        <p:sp>
          <p:nvSpPr>
            <p:cNvPr name="Freeform 20" id="20"/>
            <p:cNvSpPr/>
            <p:nvPr/>
          </p:nvSpPr>
          <p:spPr>
            <a:xfrm flipH="false" flipV="false" rot="0">
              <a:off x="0" y="0"/>
              <a:ext cx="3610090" cy="2147616"/>
            </a:xfrm>
            <a:custGeom>
              <a:avLst/>
              <a:gdLst/>
              <a:ahLst/>
              <a:cxnLst/>
              <a:rect r="r" b="b" t="t" l="l"/>
              <a:pathLst>
                <a:path h="2147616" w="3610090">
                  <a:moveTo>
                    <a:pt x="0" y="0"/>
                  </a:moveTo>
                  <a:lnTo>
                    <a:pt x="3610090" y="0"/>
                  </a:lnTo>
                  <a:lnTo>
                    <a:pt x="3610090" y="2147616"/>
                  </a:lnTo>
                  <a:lnTo>
                    <a:pt x="0" y="2147616"/>
                  </a:lnTo>
                  <a:close/>
                </a:path>
              </a:pathLst>
            </a:custGeom>
            <a:solidFill>
              <a:srgbClr val="334C8A"/>
            </a:solidFill>
          </p:spPr>
        </p:sp>
        <p:sp>
          <p:nvSpPr>
            <p:cNvPr name="TextBox 21" id="21"/>
            <p:cNvSpPr txBox="true"/>
            <p:nvPr/>
          </p:nvSpPr>
          <p:spPr>
            <a:xfrm>
              <a:off x="0" y="-19050"/>
              <a:ext cx="812800" cy="831850"/>
            </a:xfrm>
            <a:prstGeom prst="rect">
              <a:avLst/>
            </a:prstGeom>
          </p:spPr>
          <p:txBody>
            <a:bodyPr anchor="ctr" rtlCol="false" tIns="50800" lIns="50800" bIns="50800" rIns="50800"/>
            <a:lstStyle/>
            <a:p>
              <a:pPr algn="ctr">
                <a:lnSpc>
                  <a:spcPts val="3022"/>
                </a:lnSpc>
              </a:pPr>
            </a:p>
          </p:txBody>
        </p:sp>
      </p:grpSp>
      <p:sp>
        <p:nvSpPr>
          <p:cNvPr name="TextBox 22" id="22"/>
          <p:cNvSpPr txBox="true"/>
          <p:nvPr/>
        </p:nvSpPr>
        <p:spPr>
          <a:xfrm rot="0">
            <a:off x="3577856" y="7413948"/>
            <a:ext cx="822430" cy="540713"/>
          </a:xfrm>
          <a:prstGeom prst="rect">
            <a:avLst/>
          </a:prstGeom>
        </p:spPr>
        <p:txBody>
          <a:bodyPr anchor="t" rtlCol="false" tIns="0" lIns="0" bIns="0" rIns="0">
            <a:spAutoFit/>
          </a:bodyPr>
          <a:lstStyle/>
          <a:p>
            <a:pPr algn="ctr">
              <a:lnSpc>
                <a:spcPts val="3988"/>
              </a:lnSpc>
            </a:pPr>
            <a:r>
              <a:rPr lang="en-US" sz="4198" spc="-209">
                <a:solidFill>
                  <a:srgbClr val="FFFFFF"/>
                </a:solidFill>
                <a:latin typeface="League Spartan"/>
              </a:rPr>
              <a:t>3</a:t>
            </a:r>
          </a:p>
        </p:txBody>
      </p:sp>
      <p:sp>
        <p:nvSpPr>
          <p:cNvPr name="Freeform 23" id="23"/>
          <p:cNvSpPr/>
          <p:nvPr/>
        </p:nvSpPr>
        <p:spPr>
          <a:xfrm flipH="true" flipV="false" rot="0">
            <a:off x="14269024" y="0"/>
            <a:ext cx="4018976" cy="4018976"/>
          </a:xfrm>
          <a:custGeom>
            <a:avLst/>
            <a:gdLst/>
            <a:ahLst/>
            <a:cxnLst/>
            <a:rect r="r" b="b" t="t" l="l"/>
            <a:pathLst>
              <a:path h="4018976" w="4018976">
                <a:moveTo>
                  <a:pt x="4018976" y="0"/>
                </a:moveTo>
                <a:lnTo>
                  <a:pt x="0" y="0"/>
                </a:lnTo>
                <a:lnTo>
                  <a:pt x="0" y="4018976"/>
                </a:lnTo>
                <a:lnTo>
                  <a:pt x="4018976" y="4018976"/>
                </a:lnTo>
                <a:lnTo>
                  <a:pt x="4018976"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4" id="24"/>
          <p:cNvSpPr/>
          <p:nvPr/>
        </p:nvSpPr>
        <p:spPr>
          <a:xfrm flipH="false" flipV="true" rot="0">
            <a:off x="0" y="6268024"/>
            <a:ext cx="4018976" cy="4018976"/>
          </a:xfrm>
          <a:custGeom>
            <a:avLst/>
            <a:gdLst/>
            <a:ahLst/>
            <a:cxnLst/>
            <a:rect r="r" b="b" t="t" l="l"/>
            <a:pathLst>
              <a:path h="4018976" w="4018976">
                <a:moveTo>
                  <a:pt x="0" y="4018976"/>
                </a:moveTo>
                <a:lnTo>
                  <a:pt x="4018976" y="4018976"/>
                </a:lnTo>
                <a:lnTo>
                  <a:pt x="4018976" y="0"/>
                </a:lnTo>
                <a:lnTo>
                  <a:pt x="0" y="0"/>
                </a:lnTo>
                <a:lnTo>
                  <a:pt x="0" y="4018976"/>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AutoShape 25" id="25"/>
          <p:cNvSpPr/>
          <p:nvPr/>
        </p:nvSpPr>
        <p:spPr>
          <a:xfrm>
            <a:off x="-2408907" y="2508663"/>
            <a:ext cx="10591688" cy="0"/>
          </a:xfrm>
          <a:prstGeom prst="line">
            <a:avLst/>
          </a:prstGeom>
          <a:ln cap="flat" w="95250">
            <a:solidFill>
              <a:srgbClr val="334C8A"/>
            </a:solidFill>
            <a:prstDash val="solid"/>
            <a:headEnd type="none" len="sm" w="sm"/>
            <a:tailEnd type="none" len="sm" w="sm"/>
          </a:ln>
        </p:spPr>
      </p:sp>
      <p:sp>
        <p:nvSpPr>
          <p:cNvPr name="Freeform 26" id="26"/>
          <p:cNvSpPr/>
          <p:nvPr/>
        </p:nvSpPr>
        <p:spPr>
          <a:xfrm flipH="false" flipV="false" rot="0">
            <a:off x="10187350" y="2681481"/>
            <a:ext cx="6523458" cy="3799915"/>
          </a:xfrm>
          <a:custGeom>
            <a:avLst/>
            <a:gdLst/>
            <a:ahLst/>
            <a:cxnLst/>
            <a:rect r="r" b="b" t="t" l="l"/>
            <a:pathLst>
              <a:path h="3799915" w="6523458">
                <a:moveTo>
                  <a:pt x="0" y="0"/>
                </a:moveTo>
                <a:lnTo>
                  <a:pt x="6523458" y="0"/>
                </a:lnTo>
                <a:lnTo>
                  <a:pt x="6523458" y="3799915"/>
                </a:lnTo>
                <a:lnTo>
                  <a:pt x="0" y="3799915"/>
                </a:lnTo>
                <a:lnTo>
                  <a:pt x="0" y="0"/>
                </a:lnTo>
                <a:close/>
              </a:path>
            </a:pathLst>
          </a:custGeom>
          <a:blipFill>
            <a:blip r:embed="rId6"/>
            <a:stretch>
              <a:fillRect l="0" t="0" r="0" b="0"/>
            </a:stretch>
          </a:blipFill>
        </p:spPr>
      </p:sp>
      <p:sp>
        <p:nvSpPr>
          <p:cNvPr name="TextBox 27" id="27"/>
          <p:cNvSpPr txBox="true"/>
          <p:nvPr/>
        </p:nvSpPr>
        <p:spPr>
          <a:xfrm rot="0">
            <a:off x="3577856" y="3125771"/>
            <a:ext cx="822430" cy="540713"/>
          </a:xfrm>
          <a:prstGeom prst="rect">
            <a:avLst/>
          </a:prstGeom>
        </p:spPr>
        <p:txBody>
          <a:bodyPr anchor="t" rtlCol="false" tIns="0" lIns="0" bIns="0" rIns="0">
            <a:spAutoFit/>
          </a:bodyPr>
          <a:lstStyle/>
          <a:p>
            <a:pPr algn="ctr">
              <a:lnSpc>
                <a:spcPts val="3988"/>
              </a:lnSpc>
            </a:pPr>
            <a:r>
              <a:rPr lang="en-US" sz="4198" spc="-209">
                <a:solidFill>
                  <a:srgbClr val="FFFFFF"/>
                </a:solidFill>
                <a:latin typeface="League Spartan"/>
              </a:rPr>
              <a:t>1</a:t>
            </a:r>
          </a:p>
        </p:txBody>
      </p:sp>
      <p:sp>
        <p:nvSpPr>
          <p:cNvPr name="TextBox 28" id="28"/>
          <p:cNvSpPr txBox="true"/>
          <p:nvPr/>
        </p:nvSpPr>
        <p:spPr>
          <a:xfrm rot="0">
            <a:off x="3577856" y="5209041"/>
            <a:ext cx="822430" cy="540713"/>
          </a:xfrm>
          <a:prstGeom prst="rect">
            <a:avLst/>
          </a:prstGeom>
        </p:spPr>
        <p:txBody>
          <a:bodyPr anchor="t" rtlCol="false" tIns="0" lIns="0" bIns="0" rIns="0">
            <a:spAutoFit/>
          </a:bodyPr>
          <a:lstStyle/>
          <a:p>
            <a:pPr algn="ctr">
              <a:lnSpc>
                <a:spcPts val="3988"/>
              </a:lnSpc>
            </a:pPr>
            <a:r>
              <a:rPr lang="en-US" sz="4198" spc="-209">
                <a:solidFill>
                  <a:srgbClr val="FFFFFF"/>
                </a:solidFill>
                <a:latin typeface="League Spartan"/>
              </a:rPr>
              <a:t>2</a:t>
            </a:r>
          </a:p>
        </p:txBody>
      </p:sp>
      <p:sp>
        <p:nvSpPr>
          <p:cNvPr name="TextBox 29" id="29"/>
          <p:cNvSpPr txBox="true"/>
          <p:nvPr/>
        </p:nvSpPr>
        <p:spPr>
          <a:xfrm rot="0">
            <a:off x="1028700" y="1228725"/>
            <a:ext cx="8115300" cy="1089439"/>
          </a:xfrm>
          <a:prstGeom prst="rect">
            <a:avLst/>
          </a:prstGeom>
        </p:spPr>
        <p:txBody>
          <a:bodyPr anchor="t" rtlCol="false" tIns="0" lIns="0" bIns="0" rIns="0">
            <a:spAutoFit/>
          </a:bodyPr>
          <a:lstStyle/>
          <a:p>
            <a:pPr>
              <a:lnSpc>
                <a:spcPts val="8087"/>
              </a:lnSpc>
            </a:pPr>
            <a:r>
              <a:rPr lang="en-US" sz="8513" spc="-425">
                <a:solidFill>
                  <a:srgbClr val="334C8A"/>
                </a:solidFill>
                <a:latin typeface="League Spartan"/>
              </a:rPr>
              <a:t>Pendahuluan</a:t>
            </a:r>
          </a:p>
        </p:txBody>
      </p:sp>
      <p:sp>
        <p:nvSpPr>
          <p:cNvPr name="TextBox 30" id="30"/>
          <p:cNvSpPr txBox="true"/>
          <p:nvPr/>
        </p:nvSpPr>
        <p:spPr>
          <a:xfrm rot="0">
            <a:off x="10187350" y="7363778"/>
            <a:ext cx="6523458" cy="1513523"/>
          </a:xfrm>
          <a:prstGeom prst="rect">
            <a:avLst/>
          </a:prstGeom>
        </p:spPr>
        <p:txBody>
          <a:bodyPr anchor="t" rtlCol="false" tIns="0" lIns="0" bIns="0" rIns="0">
            <a:spAutoFit/>
          </a:bodyPr>
          <a:lstStyle/>
          <a:p>
            <a:pPr algn="just">
              <a:lnSpc>
                <a:spcPts val="3022"/>
              </a:lnSpc>
            </a:pPr>
            <a:r>
              <a:rPr lang="en-US" sz="2325" spc="116">
                <a:solidFill>
                  <a:srgbClr val="334C8A"/>
                </a:solidFill>
                <a:latin typeface="Sanchez"/>
              </a:rPr>
              <a:t>Sentiment Analysis adalah proses menganalisis data teks untuk mengukur nada emosional pesan tersebut positif, negatif, atau netral.</a:t>
            </a:r>
          </a:p>
        </p:txBody>
      </p:sp>
      <p:sp>
        <p:nvSpPr>
          <p:cNvPr name="TextBox 31" id="31"/>
          <p:cNvSpPr txBox="true"/>
          <p:nvPr/>
        </p:nvSpPr>
        <p:spPr>
          <a:xfrm rot="0">
            <a:off x="4847606" y="3181725"/>
            <a:ext cx="4153295" cy="789812"/>
          </a:xfrm>
          <a:prstGeom prst="rect">
            <a:avLst/>
          </a:prstGeom>
        </p:spPr>
        <p:txBody>
          <a:bodyPr anchor="t" rtlCol="false" tIns="0" lIns="0" bIns="0" rIns="0">
            <a:spAutoFit/>
          </a:bodyPr>
          <a:lstStyle/>
          <a:p>
            <a:pPr marL="0" indent="0" lvl="0">
              <a:lnSpc>
                <a:spcPts val="2142"/>
              </a:lnSpc>
              <a:spcBef>
                <a:spcPct val="0"/>
              </a:spcBef>
            </a:pPr>
            <a:r>
              <a:rPr lang="en-US" sz="1530">
                <a:solidFill>
                  <a:srgbClr val="FFFFFF"/>
                </a:solidFill>
                <a:latin typeface="Sanchez"/>
              </a:rPr>
              <a:t>Tim Data Scientist diminta untuk melakukan analisis sentimen terhadap Dataset Tweet.</a:t>
            </a:r>
          </a:p>
        </p:txBody>
      </p:sp>
      <p:sp>
        <p:nvSpPr>
          <p:cNvPr name="TextBox 32" id="32"/>
          <p:cNvSpPr txBox="true"/>
          <p:nvPr/>
        </p:nvSpPr>
        <p:spPr>
          <a:xfrm rot="0">
            <a:off x="4847606" y="5195913"/>
            <a:ext cx="4153295" cy="1213358"/>
          </a:xfrm>
          <a:prstGeom prst="rect">
            <a:avLst/>
          </a:prstGeom>
        </p:spPr>
        <p:txBody>
          <a:bodyPr anchor="t" rtlCol="false" tIns="0" lIns="0" bIns="0" rIns="0">
            <a:spAutoFit/>
          </a:bodyPr>
          <a:lstStyle/>
          <a:p>
            <a:pPr marL="0" indent="0" lvl="0">
              <a:lnSpc>
                <a:spcPts val="2422"/>
              </a:lnSpc>
              <a:spcBef>
                <a:spcPct val="0"/>
              </a:spcBef>
            </a:pPr>
            <a:r>
              <a:rPr lang="en-US" sz="1730">
                <a:solidFill>
                  <a:srgbClr val="FFFFFF"/>
                </a:solidFill>
                <a:latin typeface="Sanchez"/>
              </a:rPr>
              <a:t>Terlebih dahulu, Tim melakukan pengembangan dan uji API dengan model terbaik yang dapat memprediksi sentimen.</a:t>
            </a:r>
            <a:r>
              <a:rPr lang="en-US" sz="1730">
                <a:solidFill>
                  <a:srgbClr val="FFFFFF"/>
                </a:solidFill>
                <a:latin typeface="Sanchez"/>
              </a:rPr>
              <a:t> </a:t>
            </a:r>
          </a:p>
        </p:txBody>
      </p:sp>
      <p:sp>
        <p:nvSpPr>
          <p:cNvPr name="TextBox 33" id="33"/>
          <p:cNvSpPr txBox="true"/>
          <p:nvPr/>
        </p:nvSpPr>
        <p:spPr>
          <a:xfrm rot="0">
            <a:off x="4847606" y="7222198"/>
            <a:ext cx="4153295" cy="2844672"/>
          </a:xfrm>
          <a:prstGeom prst="rect">
            <a:avLst/>
          </a:prstGeom>
        </p:spPr>
        <p:txBody>
          <a:bodyPr anchor="t" rtlCol="false" tIns="0" lIns="0" bIns="0" rIns="0">
            <a:spAutoFit/>
          </a:bodyPr>
          <a:lstStyle/>
          <a:p>
            <a:pPr marL="0" indent="0" lvl="0">
              <a:lnSpc>
                <a:spcPts val="2282"/>
              </a:lnSpc>
              <a:spcBef>
                <a:spcPct val="0"/>
              </a:spcBef>
            </a:pPr>
            <a:r>
              <a:rPr lang="en-US" sz="1630">
                <a:solidFill>
                  <a:srgbClr val="FFFFFF"/>
                </a:solidFill>
                <a:latin typeface="Sanchez"/>
              </a:rPr>
              <a:t>Analisis dilakukan dengan menggunakan dua algoritma training yaitu LSTM dan Neural Network pada setiap masukan (berupa file csv dan json text). Dengan mendeployment API menggunakan Flask dan Demo dengan Streamlit. Sentiment analysis menggunakan NLP untuk mengidentifikasi sentimen dan memberikan interpretasi hasilnya.</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334C8A"/>
        </a:solidFill>
      </p:bgPr>
    </p:bg>
    <p:spTree>
      <p:nvGrpSpPr>
        <p:cNvPr id="1" name=""/>
        <p:cNvGrpSpPr/>
        <p:nvPr/>
      </p:nvGrpSpPr>
      <p:grpSpPr>
        <a:xfrm>
          <a:off x="0" y="0"/>
          <a:ext cx="0" cy="0"/>
          <a:chOff x="0" y="0"/>
          <a:chExt cx="0" cy="0"/>
        </a:xfrm>
      </p:grpSpPr>
      <p:sp>
        <p:nvSpPr>
          <p:cNvPr name="Freeform 2" id="2"/>
          <p:cNvSpPr/>
          <p:nvPr/>
        </p:nvSpPr>
        <p:spPr>
          <a:xfrm flipH="false" flipV="false" rot="0">
            <a:off x="5434540" y="2677579"/>
            <a:ext cx="7609421" cy="7609421"/>
          </a:xfrm>
          <a:custGeom>
            <a:avLst/>
            <a:gdLst/>
            <a:ahLst/>
            <a:cxnLst/>
            <a:rect r="r" b="b" t="t" l="l"/>
            <a:pathLst>
              <a:path h="7609421" w="7609421">
                <a:moveTo>
                  <a:pt x="0" y="0"/>
                </a:moveTo>
                <a:lnTo>
                  <a:pt x="7609420" y="0"/>
                </a:lnTo>
                <a:lnTo>
                  <a:pt x="7609420" y="7609421"/>
                </a:lnTo>
                <a:lnTo>
                  <a:pt x="0" y="760942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true" rot="0">
            <a:off x="14269024" y="6268024"/>
            <a:ext cx="4018976" cy="4018976"/>
          </a:xfrm>
          <a:custGeom>
            <a:avLst/>
            <a:gdLst/>
            <a:ahLst/>
            <a:cxnLst/>
            <a:rect r="r" b="b" t="t" l="l"/>
            <a:pathLst>
              <a:path h="4018976" w="4018976">
                <a:moveTo>
                  <a:pt x="4018976" y="4018976"/>
                </a:moveTo>
                <a:lnTo>
                  <a:pt x="0" y="4018976"/>
                </a:lnTo>
                <a:lnTo>
                  <a:pt x="0" y="0"/>
                </a:lnTo>
                <a:lnTo>
                  <a:pt x="4018976" y="0"/>
                </a:lnTo>
                <a:lnTo>
                  <a:pt x="4018976" y="4018976"/>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true" rot="-5400000">
            <a:off x="-2648902" y="2648903"/>
            <a:ext cx="10287000" cy="4989195"/>
          </a:xfrm>
          <a:custGeom>
            <a:avLst/>
            <a:gdLst/>
            <a:ahLst/>
            <a:cxnLst/>
            <a:rect r="r" b="b" t="t" l="l"/>
            <a:pathLst>
              <a:path h="4989195" w="10287000">
                <a:moveTo>
                  <a:pt x="0" y="4989194"/>
                </a:moveTo>
                <a:lnTo>
                  <a:pt x="10287000" y="4989194"/>
                </a:lnTo>
                <a:lnTo>
                  <a:pt x="10287000" y="0"/>
                </a:lnTo>
                <a:lnTo>
                  <a:pt x="0" y="0"/>
                </a:lnTo>
                <a:lnTo>
                  <a:pt x="0" y="4989194"/>
                </a:lnTo>
                <a:close/>
              </a:path>
            </a:pathLst>
          </a:custGeom>
          <a:blipFill>
            <a:blip r:embed="rId6">
              <a:alphaModFix amt="65000"/>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5400000">
            <a:off x="10649902" y="2648902"/>
            <a:ext cx="10287000" cy="4989195"/>
          </a:xfrm>
          <a:custGeom>
            <a:avLst/>
            <a:gdLst/>
            <a:ahLst/>
            <a:cxnLst/>
            <a:rect r="r" b="b" t="t" l="l"/>
            <a:pathLst>
              <a:path h="4989195" w="10287000">
                <a:moveTo>
                  <a:pt x="0" y="0"/>
                </a:moveTo>
                <a:lnTo>
                  <a:pt x="10287001" y="0"/>
                </a:lnTo>
                <a:lnTo>
                  <a:pt x="10287001" y="4989195"/>
                </a:lnTo>
                <a:lnTo>
                  <a:pt x="0" y="4989195"/>
                </a:lnTo>
                <a:lnTo>
                  <a:pt x="0" y="0"/>
                </a:lnTo>
                <a:close/>
              </a:path>
            </a:pathLst>
          </a:custGeom>
          <a:blipFill>
            <a:blip r:embed="rId6">
              <a:alphaModFix amt="65000"/>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0" y="0"/>
            <a:ext cx="4018976" cy="4018976"/>
          </a:xfrm>
          <a:custGeom>
            <a:avLst/>
            <a:gdLst/>
            <a:ahLst/>
            <a:cxnLst/>
            <a:rect r="r" b="b" t="t" l="l"/>
            <a:pathLst>
              <a:path h="4018976" w="4018976">
                <a:moveTo>
                  <a:pt x="0" y="0"/>
                </a:moveTo>
                <a:lnTo>
                  <a:pt x="4018976" y="0"/>
                </a:lnTo>
                <a:lnTo>
                  <a:pt x="4018976" y="4018976"/>
                </a:lnTo>
                <a:lnTo>
                  <a:pt x="0" y="401897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AutoShape 7" id="7"/>
          <p:cNvSpPr/>
          <p:nvPr/>
        </p:nvSpPr>
        <p:spPr>
          <a:xfrm flipV="true">
            <a:off x="9191625" y="-6543256"/>
            <a:ext cx="0" cy="8065761"/>
          </a:xfrm>
          <a:prstGeom prst="line">
            <a:avLst/>
          </a:prstGeom>
          <a:ln cap="flat" w="95250">
            <a:solidFill>
              <a:srgbClr val="FFFFFF"/>
            </a:solidFill>
            <a:prstDash val="solid"/>
            <a:headEnd type="none" len="sm" w="sm"/>
            <a:tailEnd type="none" len="sm" w="sm"/>
          </a:ln>
        </p:spPr>
      </p:sp>
      <p:sp>
        <p:nvSpPr>
          <p:cNvPr name="AutoShape 8" id="8"/>
          <p:cNvSpPr/>
          <p:nvPr/>
        </p:nvSpPr>
        <p:spPr>
          <a:xfrm flipV="true">
            <a:off x="9191625" y="9258300"/>
            <a:ext cx="0" cy="8065761"/>
          </a:xfrm>
          <a:prstGeom prst="line">
            <a:avLst/>
          </a:prstGeom>
          <a:ln cap="flat" w="95250">
            <a:solidFill>
              <a:srgbClr val="FFFFFF"/>
            </a:solidFill>
            <a:prstDash val="solid"/>
            <a:headEnd type="none" len="sm" w="sm"/>
            <a:tailEnd type="none" len="sm" w="sm"/>
          </a:ln>
        </p:spPr>
      </p:sp>
      <p:sp>
        <p:nvSpPr>
          <p:cNvPr name="TextBox 9" id="9"/>
          <p:cNvSpPr txBox="true"/>
          <p:nvPr/>
        </p:nvSpPr>
        <p:spPr>
          <a:xfrm rot="0">
            <a:off x="4524024" y="2209513"/>
            <a:ext cx="9430451" cy="1089439"/>
          </a:xfrm>
          <a:prstGeom prst="rect">
            <a:avLst/>
          </a:prstGeom>
        </p:spPr>
        <p:txBody>
          <a:bodyPr anchor="t" rtlCol="false" tIns="0" lIns="0" bIns="0" rIns="0">
            <a:spAutoFit/>
          </a:bodyPr>
          <a:lstStyle/>
          <a:p>
            <a:pPr algn="ctr">
              <a:lnSpc>
                <a:spcPts val="8087"/>
              </a:lnSpc>
            </a:pPr>
            <a:r>
              <a:rPr lang="en-US" sz="8513" spc="-425">
                <a:solidFill>
                  <a:srgbClr val="FFFFFF"/>
                </a:solidFill>
                <a:latin typeface="League Spartan"/>
              </a:rPr>
              <a:t>Metode Penelitian</a:t>
            </a:r>
          </a:p>
        </p:txBody>
      </p:sp>
      <p:sp>
        <p:nvSpPr>
          <p:cNvPr name="TextBox 10" id="10"/>
          <p:cNvSpPr txBox="true"/>
          <p:nvPr/>
        </p:nvSpPr>
        <p:spPr>
          <a:xfrm rot="0">
            <a:off x="4688829" y="1503455"/>
            <a:ext cx="4502796" cy="396875"/>
          </a:xfrm>
          <a:prstGeom prst="rect">
            <a:avLst/>
          </a:prstGeom>
        </p:spPr>
        <p:txBody>
          <a:bodyPr anchor="t" rtlCol="false" tIns="0" lIns="0" bIns="0" rIns="0">
            <a:spAutoFit/>
          </a:bodyPr>
          <a:lstStyle/>
          <a:p>
            <a:pPr algn="l">
              <a:lnSpc>
                <a:spcPts val="3249"/>
              </a:lnSpc>
            </a:pPr>
            <a:r>
              <a:rPr lang="en-US" sz="2499" spc="124">
                <a:solidFill>
                  <a:srgbClr val="FFFFFF"/>
                </a:solidFill>
                <a:latin typeface="Sanchez"/>
              </a:rPr>
              <a:t>2</a:t>
            </a:r>
          </a:p>
        </p:txBody>
      </p:sp>
      <p:sp>
        <p:nvSpPr>
          <p:cNvPr name="Freeform 11" id="11"/>
          <p:cNvSpPr/>
          <p:nvPr/>
        </p:nvSpPr>
        <p:spPr>
          <a:xfrm flipH="false" flipV="false" rot="0">
            <a:off x="6682518" y="4172746"/>
            <a:ext cx="5113464" cy="4947276"/>
          </a:xfrm>
          <a:custGeom>
            <a:avLst/>
            <a:gdLst/>
            <a:ahLst/>
            <a:cxnLst/>
            <a:rect r="r" b="b" t="t" l="l"/>
            <a:pathLst>
              <a:path h="4947276" w="5113464">
                <a:moveTo>
                  <a:pt x="0" y="0"/>
                </a:moveTo>
                <a:lnTo>
                  <a:pt x="5113464" y="0"/>
                </a:lnTo>
                <a:lnTo>
                  <a:pt x="5113464" y="4947276"/>
                </a:lnTo>
                <a:lnTo>
                  <a:pt x="0" y="4947276"/>
                </a:lnTo>
                <a:lnTo>
                  <a:pt x="0" y="0"/>
                </a:lnTo>
                <a:close/>
              </a:path>
            </a:pathLst>
          </a:custGeom>
          <a:blipFill>
            <a:blip r:embed="rId8"/>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14269024" y="0"/>
            <a:ext cx="4018976" cy="4018976"/>
          </a:xfrm>
          <a:custGeom>
            <a:avLst/>
            <a:gdLst/>
            <a:ahLst/>
            <a:cxnLst/>
            <a:rect r="r" b="b" t="t" l="l"/>
            <a:pathLst>
              <a:path h="4018976" w="4018976">
                <a:moveTo>
                  <a:pt x="4018976" y="0"/>
                </a:moveTo>
                <a:lnTo>
                  <a:pt x="0" y="0"/>
                </a:lnTo>
                <a:lnTo>
                  <a:pt x="0" y="4018976"/>
                </a:lnTo>
                <a:lnTo>
                  <a:pt x="4018976" y="4018976"/>
                </a:lnTo>
                <a:lnTo>
                  <a:pt x="4018976"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3" id="3"/>
          <p:cNvSpPr/>
          <p:nvPr/>
        </p:nvSpPr>
        <p:spPr>
          <a:xfrm flipV="true">
            <a:off x="5111190" y="2461038"/>
            <a:ext cx="8065620" cy="47625"/>
          </a:xfrm>
          <a:prstGeom prst="line">
            <a:avLst/>
          </a:prstGeom>
          <a:ln cap="flat" w="95250">
            <a:solidFill>
              <a:srgbClr val="334C8A"/>
            </a:solidFill>
            <a:prstDash val="solid"/>
            <a:headEnd type="none" len="sm" w="sm"/>
            <a:tailEnd type="none" len="sm" w="sm"/>
          </a:ln>
        </p:spPr>
      </p:sp>
      <p:sp>
        <p:nvSpPr>
          <p:cNvPr name="Freeform 4" id="4"/>
          <p:cNvSpPr/>
          <p:nvPr/>
        </p:nvSpPr>
        <p:spPr>
          <a:xfrm flipH="false" flipV="false" rot="0">
            <a:off x="0" y="0"/>
            <a:ext cx="4018976" cy="4018976"/>
          </a:xfrm>
          <a:custGeom>
            <a:avLst/>
            <a:gdLst/>
            <a:ahLst/>
            <a:cxnLst/>
            <a:rect r="r" b="b" t="t" l="l"/>
            <a:pathLst>
              <a:path h="4018976" w="4018976">
                <a:moveTo>
                  <a:pt x="0" y="0"/>
                </a:moveTo>
                <a:lnTo>
                  <a:pt x="4018976" y="0"/>
                </a:lnTo>
                <a:lnTo>
                  <a:pt x="4018976" y="4018976"/>
                </a:lnTo>
                <a:lnTo>
                  <a:pt x="0" y="401897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5" id="5"/>
          <p:cNvSpPr txBox="true"/>
          <p:nvPr/>
        </p:nvSpPr>
        <p:spPr>
          <a:xfrm rot="0">
            <a:off x="5536922" y="1228725"/>
            <a:ext cx="7214157" cy="1089439"/>
          </a:xfrm>
          <a:prstGeom prst="rect">
            <a:avLst/>
          </a:prstGeom>
        </p:spPr>
        <p:txBody>
          <a:bodyPr anchor="t" rtlCol="false" tIns="0" lIns="0" bIns="0" rIns="0">
            <a:spAutoFit/>
          </a:bodyPr>
          <a:lstStyle/>
          <a:p>
            <a:pPr algn="ctr">
              <a:lnSpc>
                <a:spcPts val="8087"/>
              </a:lnSpc>
            </a:pPr>
            <a:r>
              <a:rPr lang="en-US" sz="8513" spc="-425">
                <a:solidFill>
                  <a:srgbClr val="334C8A"/>
                </a:solidFill>
                <a:latin typeface="League Spartan"/>
              </a:rPr>
              <a:t>Data &amp; Tools</a:t>
            </a:r>
          </a:p>
        </p:txBody>
      </p:sp>
      <p:sp>
        <p:nvSpPr>
          <p:cNvPr name="Freeform 6" id="6"/>
          <p:cNvSpPr/>
          <p:nvPr/>
        </p:nvSpPr>
        <p:spPr>
          <a:xfrm flipH="false" flipV="false" rot="0">
            <a:off x="845004" y="3394908"/>
            <a:ext cx="2908953" cy="6141124"/>
          </a:xfrm>
          <a:custGeom>
            <a:avLst/>
            <a:gdLst/>
            <a:ahLst/>
            <a:cxnLst/>
            <a:rect r="r" b="b" t="t" l="l"/>
            <a:pathLst>
              <a:path h="6141124" w="2908953">
                <a:moveTo>
                  <a:pt x="0" y="0"/>
                </a:moveTo>
                <a:lnTo>
                  <a:pt x="2908953" y="0"/>
                </a:lnTo>
                <a:lnTo>
                  <a:pt x="2908953" y="6141123"/>
                </a:lnTo>
                <a:lnTo>
                  <a:pt x="0" y="6141123"/>
                </a:lnTo>
                <a:lnTo>
                  <a:pt x="0" y="0"/>
                </a:lnTo>
                <a:close/>
              </a:path>
            </a:pathLst>
          </a:custGeom>
          <a:blipFill>
            <a:blip r:embed="rId4"/>
            <a:stretch>
              <a:fillRect l="0" t="0" r="0" b="0"/>
            </a:stretch>
          </a:blipFill>
        </p:spPr>
      </p:sp>
      <p:sp>
        <p:nvSpPr>
          <p:cNvPr name="Freeform 7" id="7"/>
          <p:cNvSpPr/>
          <p:nvPr/>
        </p:nvSpPr>
        <p:spPr>
          <a:xfrm flipH="false" flipV="false" rot="0">
            <a:off x="1028700" y="3650576"/>
            <a:ext cx="765204" cy="691152"/>
          </a:xfrm>
          <a:custGeom>
            <a:avLst/>
            <a:gdLst/>
            <a:ahLst/>
            <a:cxnLst/>
            <a:rect r="r" b="b" t="t" l="l"/>
            <a:pathLst>
              <a:path h="691152" w="765204">
                <a:moveTo>
                  <a:pt x="0" y="0"/>
                </a:moveTo>
                <a:lnTo>
                  <a:pt x="765204" y="0"/>
                </a:lnTo>
                <a:lnTo>
                  <a:pt x="765204" y="691152"/>
                </a:lnTo>
                <a:lnTo>
                  <a:pt x="0" y="691152"/>
                </a:lnTo>
                <a:lnTo>
                  <a:pt x="0" y="0"/>
                </a:lnTo>
                <a:close/>
              </a:path>
            </a:pathLst>
          </a:custGeom>
          <a:blipFill>
            <a:blip r:embed="rId5"/>
            <a:stretch>
              <a:fillRect l="0" t="0" r="0" b="0"/>
            </a:stretch>
          </a:blipFill>
        </p:spPr>
      </p:sp>
      <p:sp>
        <p:nvSpPr>
          <p:cNvPr name="Freeform 8" id="8"/>
          <p:cNvSpPr/>
          <p:nvPr/>
        </p:nvSpPr>
        <p:spPr>
          <a:xfrm flipH="false" flipV="false" rot="0">
            <a:off x="845004" y="4565865"/>
            <a:ext cx="2737830" cy="1155270"/>
          </a:xfrm>
          <a:custGeom>
            <a:avLst/>
            <a:gdLst/>
            <a:ahLst/>
            <a:cxnLst/>
            <a:rect r="r" b="b" t="t" l="l"/>
            <a:pathLst>
              <a:path h="1155270" w="2737830">
                <a:moveTo>
                  <a:pt x="0" y="0"/>
                </a:moveTo>
                <a:lnTo>
                  <a:pt x="2737830" y="0"/>
                </a:lnTo>
                <a:lnTo>
                  <a:pt x="2737830" y="1155270"/>
                </a:lnTo>
                <a:lnTo>
                  <a:pt x="0" y="1155270"/>
                </a:lnTo>
                <a:lnTo>
                  <a:pt x="0" y="0"/>
                </a:lnTo>
                <a:close/>
              </a:path>
            </a:pathLst>
          </a:custGeom>
          <a:blipFill>
            <a:blip r:embed="rId6"/>
            <a:stretch>
              <a:fillRect l="0" t="-765" r="0" b="0"/>
            </a:stretch>
          </a:blipFill>
        </p:spPr>
      </p:sp>
      <p:sp>
        <p:nvSpPr>
          <p:cNvPr name="Freeform 9" id="9"/>
          <p:cNvSpPr/>
          <p:nvPr/>
        </p:nvSpPr>
        <p:spPr>
          <a:xfrm flipH="false" flipV="false" rot="0">
            <a:off x="845004" y="5949735"/>
            <a:ext cx="2908953" cy="2554611"/>
          </a:xfrm>
          <a:custGeom>
            <a:avLst/>
            <a:gdLst/>
            <a:ahLst/>
            <a:cxnLst/>
            <a:rect r="r" b="b" t="t" l="l"/>
            <a:pathLst>
              <a:path h="2554611" w="2908953">
                <a:moveTo>
                  <a:pt x="0" y="0"/>
                </a:moveTo>
                <a:lnTo>
                  <a:pt x="2908953" y="0"/>
                </a:lnTo>
                <a:lnTo>
                  <a:pt x="2908953" y="2554611"/>
                </a:lnTo>
                <a:lnTo>
                  <a:pt x="0" y="2554611"/>
                </a:lnTo>
                <a:lnTo>
                  <a:pt x="0" y="0"/>
                </a:lnTo>
                <a:close/>
              </a:path>
            </a:pathLst>
          </a:custGeom>
          <a:blipFill>
            <a:blip r:embed="rId7"/>
            <a:stretch>
              <a:fillRect l="-6362" t="-912" r="-6362" b="0"/>
            </a:stretch>
          </a:blipFill>
        </p:spPr>
      </p:sp>
      <p:sp>
        <p:nvSpPr>
          <p:cNvPr name="Freeform 10" id="10"/>
          <p:cNvSpPr/>
          <p:nvPr/>
        </p:nvSpPr>
        <p:spPr>
          <a:xfrm flipH="false" flipV="false" rot="0">
            <a:off x="4070221" y="3326592"/>
            <a:ext cx="2890997" cy="6141124"/>
          </a:xfrm>
          <a:custGeom>
            <a:avLst/>
            <a:gdLst/>
            <a:ahLst/>
            <a:cxnLst/>
            <a:rect r="r" b="b" t="t" l="l"/>
            <a:pathLst>
              <a:path h="6141124" w="2890997">
                <a:moveTo>
                  <a:pt x="0" y="0"/>
                </a:moveTo>
                <a:lnTo>
                  <a:pt x="2890997" y="0"/>
                </a:lnTo>
                <a:lnTo>
                  <a:pt x="2890997" y="6141124"/>
                </a:lnTo>
                <a:lnTo>
                  <a:pt x="0" y="6141124"/>
                </a:lnTo>
                <a:lnTo>
                  <a:pt x="0" y="0"/>
                </a:lnTo>
                <a:close/>
              </a:path>
            </a:pathLst>
          </a:custGeom>
          <a:blipFill>
            <a:blip r:embed="rId8"/>
            <a:stretch>
              <a:fillRect l="0" t="0" r="0" b="0"/>
            </a:stretch>
          </a:blipFill>
        </p:spPr>
      </p:sp>
      <p:sp>
        <p:nvSpPr>
          <p:cNvPr name="Freeform 11" id="11"/>
          <p:cNvSpPr/>
          <p:nvPr/>
        </p:nvSpPr>
        <p:spPr>
          <a:xfrm flipH="false" flipV="false" rot="0">
            <a:off x="4070221" y="5728488"/>
            <a:ext cx="2890997" cy="1337332"/>
          </a:xfrm>
          <a:custGeom>
            <a:avLst/>
            <a:gdLst/>
            <a:ahLst/>
            <a:cxnLst/>
            <a:rect r="r" b="b" t="t" l="l"/>
            <a:pathLst>
              <a:path h="1337332" w="2890997">
                <a:moveTo>
                  <a:pt x="0" y="0"/>
                </a:moveTo>
                <a:lnTo>
                  <a:pt x="2890997" y="0"/>
                </a:lnTo>
                <a:lnTo>
                  <a:pt x="2890997" y="1337332"/>
                </a:lnTo>
                <a:lnTo>
                  <a:pt x="0" y="1337332"/>
                </a:lnTo>
                <a:lnTo>
                  <a:pt x="0" y="0"/>
                </a:lnTo>
                <a:close/>
              </a:path>
            </a:pathLst>
          </a:custGeom>
          <a:blipFill>
            <a:blip r:embed="rId9"/>
            <a:stretch>
              <a:fillRect l="0" t="0" r="0" b="0"/>
            </a:stretch>
          </a:blipFill>
        </p:spPr>
      </p:sp>
      <p:sp>
        <p:nvSpPr>
          <p:cNvPr name="Freeform 12" id="12"/>
          <p:cNvSpPr/>
          <p:nvPr/>
        </p:nvSpPr>
        <p:spPr>
          <a:xfrm flipH="false" flipV="false" rot="0">
            <a:off x="7275543" y="3394908"/>
            <a:ext cx="2908953" cy="6141124"/>
          </a:xfrm>
          <a:custGeom>
            <a:avLst/>
            <a:gdLst/>
            <a:ahLst/>
            <a:cxnLst/>
            <a:rect r="r" b="b" t="t" l="l"/>
            <a:pathLst>
              <a:path h="6141124" w="2908953">
                <a:moveTo>
                  <a:pt x="0" y="0"/>
                </a:moveTo>
                <a:lnTo>
                  <a:pt x="2908953" y="0"/>
                </a:lnTo>
                <a:lnTo>
                  <a:pt x="2908953" y="6141123"/>
                </a:lnTo>
                <a:lnTo>
                  <a:pt x="0" y="6141123"/>
                </a:lnTo>
                <a:lnTo>
                  <a:pt x="0" y="0"/>
                </a:lnTo>
                <a:close/>
              </a:path>
            </a:pathLst>
          </a:custGeom>
          <a:blipFill>
            <a:blip r:embed="rId10"/>
            <a:stretch>
              <a:fillRect l="0" t="0" r="0" b="0"/>
            </a:stretch>
          </a:blipFill>
        </p:spPr>
      </p:sp>
      <p:sp>
        <p:nvSpPr>
          <p:cNvPr name="Freeform 13" id="13"/>
          <p:cNvSpPr/>
          <p:nvPr/>
        </p:nvSpPr>
        <p:spPr>
          <a:xfrm flipH="false" flipV="false" rot="0">
            <a:off x="7275543" y="5058046"/>
            <a:ext cx="3010323" cy="2814847"/>
          </a:xfrm>
          <a:custGeom>
            <a:avLst/>
            <a:gdLst/>
            <a:ahLst/>
            <a:cxnLst/>
            <a:rect r="r" b="b" t="t" l="l"/>
            <a:pathLst>
              <a:path h="2814847" w="3010323">
                <a:moveTo>
                  <a:pt x="0" y="0"/>
                </a:moveTo>
                <a:lnTo>
                  <a:pt x="3010323" y="0"/>
                </a:lnTo>
                <a:lnTo>
                  <a:pt x="3010323" y="2814847"/>
                </a:lnTo>
                <a:lnTo>
                  <a:pt x="0" y="2814847"/>
                </a:lnTo>
                <a:lnTo>
                  <a:pt x="0" y="0"/>
                </a:lnTo>
                <a:close/>
              </a:path>
            </a:pathLst>
          </a:custGeom>
          <a:blipFill>
            <a:blip r:embed="rId11"/>
            <a:stretch>
              <a:fillRect l="0" t="0" r="0" b="0"/>
            </a:stretch>
          </a:blipFill>
        </p:spPr>
      </p:sp>
      <p:sp>
        <p:nvSpPr>
          <p:cNvPr name="Freeform 14" id="14"/>
          <p:cNvSpPr/>
          <p:nvPr/>
        </p:nvSpPr>
        <p:spPr>
          <a:xfrm flipH="false" flipV="false" rot="0">
            <a:off x="10771641" y="3117176"/>
            <a:ext cx="2890997" cy="6141124"/>
          </a:xfrm>
          <a:custGeom>
            <a:avLst/>
            <a:gdLst/>
            <a:ahLst/>
            <a:cxnLst/>
            <a:rect r="r" b="b" t="t" l="l"/>
            <a:pathLst>
              <a:path h="6141124" w="2890997">
                <a:moveTo>
                  <a:pt x="0" y="0"/>
                </a:moveTo>
                <a:lnTo>
                  <a:pt x="2890997" y="0"/>
                </a:lnTo>
                <a:lnTo>
                  <a:pt x="2890997" y="6141124"/>
                </a:lnTo>
                <a:lnTo>
                  <a:pt x="0" y="6141124"/>
                </a:lnTo>
                <a:lnTo>
                  <a:pt x="0" y="0"/>
                </a:lnTo>
                <a:close/>
              </a:path>
            </a:pathLst>
          </a:custGeom>
          <a:blipFill>
            <a:blip r:embed="rId12"/>
            <a:stretch>
              <a:fillRect l="0" t="0" r="0" b="0"/>
            </a:stretch>
          </a:blipFill>
        </p:spPr>
      </p:sp>
      <p:sp>
        <p:nvSpPr>
          <p:cNvPr name="Freeform 15" id="15"/>
          <p:cNvSpPr/>
          <p:nvPr/>
        </p:nvSpPr>
        <p:spPr>
          <a:xfrm flipH="false" flipV="false" rot="0">
            <a:off x="11014650" y="5051053"/>
            <a:ext cx="2404979" cy="4029534"/>
          </a:xfrm>
          <a:custGeom>
            <a:avLst/>
            <a:gdLst/>
            <a:ahLst/>
            <a:cxnLst/>
            <a:rect r="r" b="b" t="t" l="l"/>
            <a:pathLst>
              <a:path h="4029534" w="2404979">
                <a:moveTo>
                  <a:pt x="0" y="0"/>
                </a:moveTo>
                <a:lnTo>
                  <a:pt x="2404979" y="0"/>
                </a:lnTo>
                <a:lnTo>
                  <a:pt x="2404979" y="4029534"/>
                </a:lnTo>
                <a:lnTo>
                  <a:pt x="0" y="4029534"/>
                </a:lnTo>
                <a:lnTo>
                  <a:pt x="0" y="0"/>
                </a:lnTo>
                <a:close/>
              </a:path>
            </a:pathLst>
          </a:custGeom>
          <a:blipFill>
            <a:blip r:embed="rId13"/>
            <a:stretch>
              <a:fillRect l="0" t="0" r="0" b="0"/>
            </a:stretch>
          </a:blipFill>
        </p:spPr>
      </p:sp>
      <p:sp>
        <p:nvSpPr>
          <p:cNvPr name="Freeform 16" id="16"/>
          <p:cNvSpPr/>
          <p:nvPr/>
        </p:nvSpPr>
        <p:spPr>
          <a:xfrm flipH="false" flipV="false" rot="0">
            <a:off x="14184607" y="3117176"/>
            <a:ext cx="2890997" cy="6141124"/>
          </a:xfrm>
          <a:custGeom>
            <a:avLst/>
            <a:gdLst/>
            <a:ahLst/>
            <a:cxnLst/>
            <a:rect r="r" b="b" t="t" l="l"/>
            <a:pathLst>
              <a:path h="6141124" w="2890997">
                <a:moveTo>
                  <a:pt x="0" y="0"/>
                </a:moveTo>
                <a:lnTo>
                  <a:pt x="2890997" y="0"/>
                </a:lnTo>
                <a:lnTo>
                  <a:pt x="2890997" y="6141124"/>
                </a:lnTo>
                <a:lnTo>
                  <a:pt x="0" y="6141124"/>
                </a:lnTo>
                <a:lnTo>
                  <a:pt x="0" y="0"/>
                </a:lnTo>
                <a:close/>
              </a:path>
            </a:pathLst>
          </a:custGeom>
          <a:blipFill>
            <a:blip r:embed="rId14"/>
            <a:stretch>
              <a:fillRect l="0" t="0" r="0" b="0"/>
            </a:stretch>
          </a:blipFill>
        </p:spPr>
      </p:sp>
      <p:sp>
        <p:nvSpPr>
          <p:cNvPr name="Freeform 17" id="17"/>
          <p:cNvSpPr/>
          <p:nvPr/>
        </p:nvSpPr>
        <p:spPr>
          <a:xfrm flipH="false" flipV="false" rot="0">
            <a:off x="14148413" y="5143500"/>
            <a:ext cx="2840321" cy="2900753"/>
          </a:xfrm>
          <a:custGeom>
            <a:avLst/>
            <a:gdLst/>
            <a:ahLst/>
            <a:cxnLst/>
            <a:rect r="r" b="b" t="t" l="l"/>
            <a:pathLst>
              <a:path h="2900753" w="2840321">
                <a:moveTo>
                  <a:pt x="0" y="0"/>
                </a:moveTo>
                <a:lnTo>
                  <a:pt x="2840320" y="0"/>
                </a:lnTo>
                <a:lnTo>
                  <a:pt x="2840320" y="2900753"/>
                </a:lnTo>
                <a:lnTo>
                  <a:pt x="0" y="2900753"/>
                </a:lnTo>
                <a:lnTo>
                  <a:pt x="0" y="0"/>
                </a:lnTo>
                <a:close/>
              </a:path>
            </a:pathLst>
          </a:custGeom>
          <a:blipFill>
            <a:blip r:embed="rId15"/>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14269024" y="0"/>
            <a:ext cx="4018976" cy="4018976"/>
          </a:xfrm>
          <a:custGeom>
            <a:avLst/>
            <a:gdLst/>
            <a:ahLst/>
            <a:cxnLst/>
            <a:rect r="r" b="b" t="t" l="l"/>
            <a:pathLst>
              <a:path h="4018976" w="4018976">
                <a:moveTo>
                  <a:pt x="4018976" y="0"/>
                </a:moveTo>
                <a:lnTo>
                  <a:pt x="0" y="0"/>
                </a:lnTo>
                <a:lnTo>
                  <a:pt x="0" y="4018976"/>
                </a:lnTo>
                <a:lnTo>
                  <a:pt x="4018976" y="4018976"/>
                </a:lnTo>
                <a:lnTo>
                  <a:pt x="4018976"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3" id="3"/>
          <p:cNvSpPr/>
          <p:nvPr/>
        </p:nvSpPr>
        <p:spPr>
          <a:xfrm flipV="true">
            <a:off x="5111190" y="2461038"/>
            <a:ext cx="8065620" cy="47625"/>
          </a:xfrm>
          <a:prstGeom prst="line">
            <a:avLst/>
          </a:prstGeom>
          <a:ln cap="flat" w="95250">
            <a:solidFill>
              <a:srgbClr val="334C8A"/>
            </a:solidFill>
            <a:prstDash val="solid"/>
            <a:headEnd type="none" len="sm" w="sm"/>
            <a:tailEnd type="none" len="sm" w="sm"/>
          </a:ln>
        </p:spPr>
      </p:sp>
      <p:sp>
        <p:nvSpPr>
          <p:cNvPr name="AutoShape 4" id="4"/>
          <p:cNvSpPr/>
          <p:nvPr/>
        </p:nvSpPr>
        <p:spPr>
          <a:xfrm flipV="true">
            <a:off x="3134856" y="4018976"/>
            <a:ext cx="0" cy="8065761"/>
          </a:xfrm>
          <a:prstGeom prst="line">
            <a:avLst/>
          </a:prstGeom>
          <a:ln cap="flat" w="95250">
            <a:solidFill>
              <a:srgbClr val="334C8A"/>
            </a:solidFill>
            <a:prstDash val="solid"/>
            <a:headEnd type="none" len="sm" w="sm"/>
            <a:tailEnd type="none" len="sm" w="sm"/>
          </a:ln>
        </p:spPr>
      </p:sp>
      <p:sp>
        <p:nvSpPr>
          <p:cNvPr name="AutoShape 5" id="5"/>
          <p:cNvSpPr/>
          <p:nvPr/>
        </p:nvSpPr>
        <p:spPr>
          <a:xfrm flipV="true">
            <a:off x="15345516" y="4018976"/>
            <a:ext cx="0" cy="8065761"/>
          </a:xfrm>
          <a:prstGeom prst="line">
            <a:avLst/>
          </a:prstGeom>
          <a:ln cap="flat" w="95250">
            <a:solidFill>
              <a:srgbClr val="334C8A"/>
            </a:solidFill>
            <a:prstDash val="solid"/>
            <a:headEnd type="none" len="sm" w="sm"/>
            <a:tailEnd type="none" len="sm" w="sm"/>
          </a:ln>
        </p:spPr>
      </p:sp>
      <p:sp>
        <p:nvSpPr>
          <p:cNvPr name="Freeform 6" id="6"/>
          <p:cNvSpPr/>
          <p:nvPr/>
        </p:nvSpPr>
        <p:spPr>
          <a:xfrm flipH="false" flipV="false" rot="0">
            <a:off x="0" y="0"/>
            <a:ext cx="4018976" cy="4018976"/>
          </a:xfrm>
          <a:custGeom>
            <a:avLst/>
            <a:gdLst/>
            <a:ahLst/>
            <a:cxnLst/>
            <a:rect r="r" b="b" t="t" l="l"/>
            <a:pathLst>
              <a:path h="4018976" w="4018976">
                <a:moveTo>
                  <a:pt x="0" y="0"/>
                </a:moveTo>
                <a:lnTo>
                  <a:pt x="4018976" y="0"/>
                </a:lnTo>
                <a:lnTo>
                  <a:pt x="4018976" y="4018976"/>
                </a:lnTo>
                <a:lnTo>
                  <a:pt x="0" y="401897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6525343" y="3839022"/>
            <a:ext cx="5433389" cy="5154927"/>
          </a:xfrm>
          <a:custGeom>
            <a:avLst/>
            <a:gdLst/>
            <a:ahLst/>
            <a:cxnLst/>
            <a:rect r="r" b="b" t="t" l="l"/>
            <a:pathLst>
              <a:path h="5154927" w="5433389">
                <a:moveTo>
                  <a:pt x="0" y="0"/>
                </a:moveTo>
                <a:lnTo>
                  <a:pt x="5433389" y="0"/>
                </a:lnTo>
                <a:lnTo>
                  <a:pt x="5433389" y="5154927"/>
                </a:lnTo>
                <a:lnTo>
                  <a:pt x="0" y="5154927"/>
                </a:lnTo>
                <a:lnTo>
                  <a:pt x="0" y="0"/>
                </a:lnTo>
                <a:close/>
              </a:path>
            </a:pathLst>
          </a:custGeom>
          <a:blipFill>
            <a:blip r:embed="rId4"/>
            <a:stretch>
              <a:fillRect l="0" t="0" r="0" b="0"/>
            </a:stretch>
          </a:blipFill>
        </p:spPr>
      </p:sp>
      <p:sp>
        <p:nvSpPr>
          <p:cNvPr name="TextBox 8" id="8"/>
          <p:cNvSpPr txBox="true"/>
          <p:nvPr/>
        </p:nvSpPr>
        <p:spPr>
          <a:xfrm rot="0">
            <a:off x="5536922" y="1228725"/>
            <a:ext cx="7214157" cy="1089439"/>
          </a:xfrm>
          <a:prstGeom prst="rect">
            <a:avLst/>
          </a:prstGeom>
        </p:spPr>
        <p:txBody>
          <a:bodyPr anchor="t" rtlCol="false" tIns="0" lIns="0" bIns="0" rIns="0">
            <a:spAutoFit/>
          </a:bodyPr>
          <a:lstStyle/>
          <a:p>
            <a:pPr algn="ctr">
              <a:lnSpc>
                <a:spcPts val="8087"/>
              </a:lnSpc>
            </a:pPr>
            <a:r>
              <a:rPr lang="en-US" sz="8513" spc="-425">
                <a:solidFill>
                  <a:srgbClr val="334C8A"/>
                </a:solidFill>
                <a:latin typeface="League Spartan"/>
              </a:rPr>
              <a:t>Data &amp; Tools</a:t>
            </a:r>
          </a:p>
        </p:txBody>
      </p:sp>
      <p:grpSp>
        <p:nvGrpSpPr>
          <p:cNvPr name="Group 9" id="9"/>
          <p:cNvGrpSpPr/>
          <p:nvPr/>
        </p:nvGrpSpPr>
        <p:grpSpPr>
          <a:xfrm rot="0">
            <a:off x="569628" y="4018976"/>
            <a:ext cx="5225706" cy="4974974"/>
            <a:chOff x="0" y="0"/>
            <a:chExt cx="1376318" cy="1310281"/>
          </a:xfrm>
        </p:grpSpPr>
        <p:sp>
          <p:nvSpPr>
            <p:cNvPr name="Freeform 10" id="10"/>
            <p:cNvSpPr/>
            <p:nvPr/>
          </p:nvSpPr>
          <p:spPr>
            <a:xfrm flipH="false" flipV="false" rot="0">
              <a:off x="0" y="0"/>
              <a:ext cx="1376318" cy="1310281"/>
            </a:xfrm>
            <a:custGeom>
              <a:avLst/>
              <a:gdLst/>
              <a:ahLst/>
              <a:cxnLst/>
              <a:rect r="r" b="b" t="t" l="l"/>
              <a:pathLst>
                <a:path h="1310281" w="1376318">
                  <a:moveTo>
                    <a:pt x="0" y="0"/>
                  </a:moveTo>
                  <a:lnTo>
                    <a:pt x="1376318" y="0"/>
                  </a:lnTo>
                  <a:lnTo>
                    <a:pt x="1376318" y="1310281"/>
                  </a:lnTo>
                  <a:lnTo>
                    <a:pt x="0" y="1310281"/>
                  </a:lnTo>
                  <a:close/>
                </a:path>
              </a:pathLst>
            </a:custGeom>
            <a:solidFill>
              <a:srgbClr val="6CE5E8"/>
            </a:solidFill>
          </p:spPr>
        </p:sp>
        <p:sp>
          <p:nvSpPr>
            <p:cNvPr name="TextBox 11" id="11"/>
            <p:cNvSpPr txBox="true"/>
            <p:nvPr/>
          </p:nvSpPr>
          <p:spPr>
            <a:xfrm>
              <a:off x="0" y="-19050"/>
              <a:ext cx="812800" cy="831850"/>
            </a:xfrm>
            <a:prstGeom prst="rect">
              <a:avLst/>
            </a:prstGeom>
          </p:spPr>
          <p:txBody>
            <a:bodyPr anchor="ctr" rtlCol="false" tIns="50800" lIns="50800" bIns="50800" rIns="50800"/>
            <a:lstStyle/>
            <a:p>
              <a:pPr algn="ctr">
                <a:lnSpc>
                  <a:spcPts val="3022"/>
                </a:lnSpc>
              </a:pPr>
            </a:p>
          </p:txBody>
        </p:sp>
      </p:grpSp>
      <p:grpSp>
        <p:nvGrpSpPr>
          <p:cNvPr name="Group 12" id="12"/>
          <p:cNvGrpSpPr/>
          <p:nvPr/>
        </p:nvGrpSpPr>
        <p:grpSpPr>
          <a:xfrm rot="0">
            <a:off x="12685038" y="4018976"/>
            <a:ext cx="5225706" cy="4974974"/>
            <a:chOff x="0" y="0"/>
            <a:chExt cx="1376318" cy="1310281"/>
          </a:xfrm>
        </p:grpSpPr>
        <p:sp>
          <p:nvSpPr>
            <p:cNvPr name="Freeform 13" id="13"/>
            <p:cNvSpPr/>
            <p:nvPr/>
          </p:nvSpPr>
          <p:spPr>
            <a:xfrm flipH="false" flipV="false" rot="0">
              <a:off x="0" y="0"/>
              <a:ext cx="1376318" cy="1310281"/>
            </a:xfrm>
            <a:custGeom>
              <a:avLst/>
              <a:gdLst/>
              <a:ahLst/>
              <a:cxnLst/>
              <a:rect r="r" b="b" t="t" l="l"/>
              <a:pathLst>
                <a:path h="1310281" w="1376318">
                  <a:moveTo>
                    <a:pt x="0" y="0"/>
                  </a:moveTo>
                  <a:lnTo>
                    <a:pt x="1376318" y="0"/>
                  </a:lnTo>
                  <a:lnTo>
                    <a:pt x="1376318" y="1310281"/>
                  </a:lnTo>
                  <a:lnTo>
                    <a:pt x="0" y="1310281"/>
                  </a:lnTo>
                  <a:close/>
                </a:path>
              </a:pathLst>
            </a:custGeom>
            <a:solidFill>
              <a:srgbClr val="AFF4F9"/>
            </a:solidFill>
          </p:spPr>
        </p:sp>
        <p:sp>
          <p:nvSpPr>
            <p:cNvPr name="TextBox 14" id="14"/>
            <p:cNvSpPr txBox="true"/>
            <p:nvPr/>
          </p:nvSpPr>
          <p:spPr>
            <a:xfrm>
              <a:off x="0" y="-19050"/>
              <a:ext cx="812800" cy="831850"/>
            </a:xfrm>
            <a:prstGeom prst="rect">
              <a:avLst/>
            </a:prstGeom>
          </p:spPr>
          <p:txBody>
            <a:bodyPr anchor="ctr" rtlCol="false" tIns="50800" lIns="50800" bIns="50800" rIns="50800"/>
            <a:lstStyle/>
            <a:p>
              <a:pPr algn="ctr">
                <a:lnSpc>
                  <a:spcPts val="3022"/>
                </a:lnSpc>
              </a:pPr>
            </a:p>
          </p:txBody>
        </p:sp>
      </p:grpSp>
      <p:sp>
        <p:nvSpPr>
          <p:cNvPr name="Freeform 15" id="15"/>
          <p:cNvSpPr/>
          <p:nvPr/>
        </p:nvSpPr>
        <p:spPr>
          <a:xfrm flipH="false" flipV="false" rot="0">
            <a:off x="12685038" y="4421454"/>
            <a:ext cx="5141295" cy="1985111"/>
          </a:xfrm>
          <a:custGeom>
            <a:avLst/>
            <a:gdLst/>
            <a:ahLst/>
            <a:cxnLst/>
            <a:rect r="r" b="b" t="t" l="l"/>
            <a:pathLst>
              <a:path h="1985111" w="5141295">
                <a:moveTo>
                  <a:pt x="0" y="0"/>
                </a:moveTo>
                <a:lnTo>
                  <a:pt x="5141295" y="0"/>
                </a:lnTo>
                <a:lnTo>
                  <a:pt x="5141295" y="1985111"/>
                </a:lnTo>
                <a:lnTo>
                  <a:pt x="0" y="1985111"/>
                </a:lnTo>
                <a:lnTo>
                  <a:pt x="0" y="0"/>
                </a:lnTo>
                <a:close/>
              </a:path>
            </a:pathLst>
          </a:custGeom>
          <a:blipFill>
            <a:blip r:embed="rId5"/>
            <a:stretch>
              <a:fillRect l="0" t="0" r="0" b="0"/>
            </a:stretch>
          </a:blipFill>
        </p:spPr>
      </p:sp>
      <p:sp>
        <p:nvSpPr>
          <p:cNvPr name="Freeform 16" id="16"/>
          <p:cNvSpPr/>
          <p:nvPr/>
        </p:nvSpPr>
        <p:spPr>
          <a:xfrm flipH="false" flipV="false" rot="0">
            <a:off x="12685038" y="6714169"/>
            <a:ext cx="5124312" cy="1890236"/>
          </a:xfrm>
          <a:custGeom>
            <a:avLst/>
            <a:gdLst/>
            <a:ahLst/>
            <a:cxnLst/>
            <a:rect r="r" b="b" t="t" l="l"/>
            <a:pathLst>
              <a:path h="1890236" w="5124312">
                <a:moveTo>
                  <a:pt x="0" y="0"/>
                </a:moveTo>
                <a:lnTo>
                  <a:pt x="5124312" y="0"/>
                </a:lnTo>
                <a:lnTo>
                  <a:pt x="5124312" y="1890237"/>
                </a:lnTo>
                <a:lnTo>
                  <a:pt x="0" y="1890237"/>
                </a:lnTo>
                <a:lnTo>
                  <a:pt x="0" y="0"/>
                </a:lnTo>
                <a:close/>
              </a:path>
            </a:pathLst>
          </a:custGeom>
          <a:blipFill>
            <a:blip r:embed="rId6"/>
            <a:stretch>
              <a:fillRect l="0" t="0" r="0" b="0"/>
            </a:stretch>
          </a:blipFill>
        </p:spPr>
      </p:sp>
      <p:sp>
        <p:nvSpPr>
          <p:cNvPr name="Freeform 17" id="17"/>
          <p:cNvSpPr/>
          <p:nvPr/>
        </p:nvSpPr>
        <p:spPr>
          <a:xfrm flipH="false" flipV="false" rot="0">
            <a:off x="586705" y="4018976"/>
            <a:ext cx="3061953" cy="2754766"/>
          </a:xfrm>
          <a:custGeom>
            <a:avLst/>
            <a:gdLst/>
            <a:ahLst/>
            <a:cxnLst/>
            <a:rect r="r" b="b" t="t" l="l"/>
            <a:pathLst>
              <a:path h="2754766" w="3061953">
                <a:moveTo>
                  <a:pt x="0" y="0"/>
                </a:moveTo>
                <a:lnTo>
                  <a:pt x="3061953" y="0"/>
                </a:lnTo>
                <a:lnTo>
                  <a:pt x="3061953" y="2754766"/>
                </a:lnTo>
                <a:lnTo>
                  <a:pt x="0" y="2754766"/>
                </a:lnTo>
                <a:lnTo>
                  <a:pt x="0" y="0"/>
                </a:lnTo>
                <a:close/>
              </a:path>
            </a:pathLst>
          </a:custGeom>
          <a:blipFill>
            <a:blip r:embed="rId7"/>
            <a:stretch>
              <a:fillRect l="0" t="0" r="0" b="0"/>
            </a:stretch>
          </a:blipFill>
        </p:spPr>
      </p:sp>
      <p:sp>
        <p:nvSpPr>
          <p:cNvPr name="Freeform 18" id="18"/>
          <p:cNvSpPr/>
          <p:nvPr/>
        </p:nvSpPr>
        <p:spPr>
          <a:xfrm flipH="false" flipV="false" rot="0">
            <a:off x="2009488" y="6255206"/>
            <a:ext cx="3687531" cy="2795387"/>
          </a:xfrm>
          <a:custGeom>
            <a:avLst/>
            <a:gdLst/>
            <a:ahLst/>
            <a:cxnLst/>
            <a:rect r="r" b="b" t="t" l="l"/>
            <a:pathLst>
              <a:path h="2795387" w="3687531">
                <a:moveTo>
                  <a:pt x="0" y="0"/>
                </a:moveTo>
                <a:lnTo>
                  <a:pt x="3687531" y="0"/>
                </a:lnTo>
                <a:lnTo>
                  <a:pt x="3687531" y="2795387"/>
                </a:lnTo>
                <a:lnTo>
                  <a:pt x="0" y="2795387"/>
                </a:lnTo>
                <a:lnTo>
                  <a:pt x="0" y="0"/>
                </a:lnTo>
                <a:close/>
              </a:path>
            </a:pathLst>
          </a:custGeom>
          <a:blipFill>
            <a:blip r:embed="rId8"/>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4018976" cy="4018976"/>
          </a:xfrm>
          <a:custGeom>
            <a:avLst/>
            <a:gdLst/>
            <a:ahLst/>
            <a:cxnLst/>
            <a:rect r="r" b="b" t="t" l="l"/>
            <a:pathLst>
              <a:path h="4018976" w="4018976">
                <a:moveTo>
                  <a:pt x="0" y="0"/>
                </a:moveTo>
                <a:lnTo>
                  <a:pt x="4018976" y="0"/>
                </a:lnTo>
                <a:lnTo>
                  <a:pt x="4018976" y="4018976"/>
                </a:lnTo>
                <a:lnTo>
                  <a:pt x="0" y="401897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5400000">
            <a:off x="12856464" y="1883664"/>
            <a:ext cx="7315200" cy="3547872"/>
          </a:xfrm>
          <a:custGeom>
            <a:avLst/>
            <a:gdLst/>
            <a:ahLst/>
            <a:cxnLst/>
            <a:rect r="r" b="b" t="t" l="l"/>
            <a:pathLst>
              <a:path h="3547872" w="7315200">
                <a:moveTo>
                  <a:pt x="0" y="0"/>
                </a:moveTo>
                <a:lnTo>
                  <a:pt x="7315200" y="0"/>
                </a:lnTo>
                <a:lnTo>
                  <a:pt x="7315200" y="3547872"/>
                </a:lnTo>
                <a:lnTo>
                  <a:pt x="0" y="3547872"/>
                </a:lnTo>
                <a:lnTo>
                  <a:pt x="0" y="0"/>
                </a:lnTo>
                <a:close/>
              </a:path>
            </a:pathLst>
          </a:custGeom>
          <a:blipFill>
            <a:blip r:embed="rId4">
              <a:alphaModFix amt="65000"/>
              <a:extLst>
                <a:ext uri="{96DAC541-7B7A-43D3-8B79-37D633B846F1}">
                  <asvg:svgBlip xmlns:asvg="http://schemas.microsoft.com/office/drawing/2016/SVG/main" r:embed="rId5"/>
                </a:ext>
              </a:extLst>
            </a:blip>
            <a:stretch>
              <a:fillRect l="0" t="0" r="0" b="0"/>
            </a:stretch>
          </a:blipFill>
        </p:spPr>
      </p:sp>
      <p:sp>
        <p:nvSpPr>
          <p:cNvPr name="AutoShape 4" id="4"/>
          <p:cNvSpPr/>
          <p:nvPr/>
        </p:nvSpPr>
        <p:spPr>
          <a:xfrm flipV="true">
            <a:off x="3516380" y="1859386"/>
            <a:ext cx="3274132" cy="0"/>
          </a:xfrm>
          <a:prstGeom prst="line">
            <a:avLst/>
          </a:prstGeom>
          <a:ln cap="flat" w="95250">
            <a:solidFill>
              <a:srgbClr val="334C8A"/>
            </a:solidFill>
            <a:prstDash val="solid"/>
            <a:headEnd type="none" len="sm" w="sm"/>
            <a:tailEnd type="none" len="sm" w="sm"/>
          </a:ln>
        </p:spPr>
      </p:sp>
      <p:sp>
        <p:nvSpPr>
          <p:cNvPr name="TextBox 5" id="5"/>
          <p:cNvSpPr txBox="true"/>
          <p:nvPr/>
        </p:nvSpPr>
        <p:spPr>
          <a:xfrm rot="0">
            <a:off x="3516554" y="1152525"/>
            <a:ext cx="11254893" cy="683048"/>
          </a:xfrm>
          <a:prstGeom prst="rect">
            <a:avLst/>
          </a:prstGeom>
        </p:spPr>
        <p:txBody>
          <a:bodyPr anchor="t" rtlCol="false" tIns="0" lIns="0" bIns="0" rIns="0">
            <a:spAutoFit/>
          </a:bodyPr>
          <a:lstStyle/>
          <a:p>
            <a:pPr>
              <a:lnSpc>
                <a:spcPts val="5047"/>
              </a:lnSpc>
            </a:pPr>
            <a:r>
              <a:rPr lang="en-US" sz="5313" spc="-265">
                <a:solidFill>
                  <a:srgbClr val="334C8A"/>
                </a:solidFill>
                <a:latin typeface="League Spartan"/>
              </a:rPr>
              <a:t>Roadmap Sentiment Analysis</a:t>
            </a:r>
          </a:p>
        </p:txBody>
      </p:sp>
      <p:sp>
        <p:nvSpPr>
          <p:cNvPr name="Freeform 6" id="6"/>
          <p:cNvSpPr/>
          <p:nvPr/>
        </p:nvSpPr>
        <p:spPr>
          <a:xfrm flipH="true" flipV="false" rot="0">
            <a:off x="14269024" y="0"/>
            <a:ext cx="4018976" cy="4018976"/>
          </a:xfrm>
          <a:custGeom>
            <a:avLst/>
            <a:gdLst/>
            <a:ahLst/>
            <a:cxnLst/>
            <a:rect r="r" b="b" t="t" l="l"/>
            <a:pathLst>
              <a:path h="4018976" w="4018976">
                <a:moveTo>
                  <a:pt x="4018976" y="0"/>
                </a:moveTo>
                <a:lnTo>
                  <a:pt x="0" y="0"/>
                </a:lnTo>
                <a:lnTo>
                  <a:pt x="0" y="4018976"/>
                </a:lnTo>
                <a:lnTo>
                  <a:pt x="4018976" y="4018976"/>
                </a:lnTo>
                <a:lnTo>
                  <a:pt x="4018976"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5965545" y="2711152"/>
            <a:ext cx="6356910" cy="6356910"/>
          </a:xfrm>
          <a:custGeom>
            <a:avLst/>
            <a:gdLst/>
            <a:ahLst/>
            <a:cxnLst/>
            <a:rect r="r" b="b" t="t" l="l"/>
            <a:pathLst>
              <a:path h="6356910" w="6356910">
                <a:moveTo>
                  <a:pt x="0" y="0"/>
                </a:moveTo>
                <a:lnTo>
                  <a:pt x="6356910" y="0"/>
                </a:lnTo>
                <a:lnTo>
                  <a:pt x="6356910" y="6356909"/>
                </a:lnTo>
                <a:lnTo>
                  <a:pt x="0" y="6356909"/>
                </a:lnTo>
                <a:lnTo>
                  <a:pt x="0" y="0"/>
                </a:lnTo>
                <a:close/>
              </a:path>
            </a:pathLst>
          </a:custGeom>
          <a:blipFill>
            <a:blip r:embed="rId6"/>
            <a:stretch>
              <a:fillRect l="0" t="0" r="0" b="0"/>
            </a:stretch>
          </a:blipFill>
        </p:spPr>
      </p:sp>
      <p:sp>
        <p:nvSpPr>
          <p:cNvPr name="Freeform 8" id="8"/>
          <p:cNvSpPr/>
          <p:nvPr/>
        </p:nvSpPr>
        <p:spPr>
          <a:xfrm flipH="false" flipV="false" rot="0">
            <a:off x="1293783" y="3115762"/>
            <a:ext cx="5846272" cy="1193530"/>
          </a:xfrm>
          <a:custGeom>
            <a:avLst/>
            <a:gdLst/>
            <a:ahLst/>
            <a:cxnLst/>
            <a:rect r="r" b="b" t="t" l="l"/>
            <a:pathLst>
              <a:path h="1193530" w="5846272">
                <a:moveTo>
                  <a:pt x="0" y="0"/>
                </a:moveTo>
                <a:lnTo>
                  <a:pt x="5846272" y="0"/>
                </a:lnTo>
                <a:lnTo>
                  <a:pt x="5846272" y="1193530"/>
                </a:lnTo>
                <a:lnTo>
                  <a:pt x="0" y="1193530"/>
                </a:lnTo>
                <a:lnTo>
                  <a:pt x="0" y="0"/>
                </a:lnTo>
                <a:close/>
              </a:path>
            </a:pathLst>
          </a:custGeom>
          <a:blipFill>
            <a:blip r:embed="rId7"/>
            <a:stretch>
              <a:fillRect l="0" t="0" r="0" b="0"/>
            </a:stretch>
          </a:blipFill>
        </p:spPr>
      </p:sp>
      <p:sp>
        <p:nvSpPr>
          <p:cNvPr name="Freeform 9" id="9"/>
          <p:cNvSpPr/>
          <p:nvPr/>
        </p:nvSpPr>
        <p:spPr>
          <a:xfrm flipH="false" flipV="false" rot="0">
            <a:off x="280333" y="5567580"/>
            <a:ext cx="6255348" cy="1298688"/>
          </a:xfrm>
          <a:custGeom>
            <a:avLst/>
            <a:gdLst/>
            <a:ahLst/>
            <a:cxnLst/>
            <a:rect r="r" b="b" t="t" l="l"/>
            <a:pathLst>
              <a:path h="1298688" w="6255348">
                <a:moveTo>
                  <a:pt x="0" y="0"/>
                </a:moveTo>
                <a:lnTo>
                  <a:pt x="6255347" y="0"/>
                </a:lnTo>
                <a:lnTo>
                  <a:pt x="6255347" y="1298688"/>
                </a:lnTo>
                <a:lnTo>
                  <a:pt x="0" y="1298688"/>
                </a:lnTo>
                <a:lnTo>
                  <a:pt x="0" y="0"/>
                </a:lnTo>
                <a:close/>
              </a:path>
            </a:pathLst>
          </a:custGeom>
          <a:blipFill>
            <a:blip r:embed="rId8"/>
            <a:stretch>
              <a:fillRect l="0" t="0" r="0" b="0"/>
            </a:stretch>
          </a:blipFill>
        </p:spPr>
      </p:sp>
      <p:sp>
        <p:nvSpPr>
          <p:cNvPr name="Freeform 10" id="10"/>
          <p:cNvSpPr/>
          <p:nvPr/>
        </p:nvSpPr>
        <p:spPr>
          <a:xfrm flipH="false" flipV="false" rot="0">
            <a:off x="1630394" y="7499729"/>
            <a:ext cx="5890906" cy="1162420"/>
          </a:xfrm>
          <a:custGeom>
            <a:avLst/>
            <a:gdLst/>
            <a:ahLst/>
            <a:cxnLst/>
            <a:rect r="r" b="b" t="t" l="l"/>
            <a:pathLst>
              <a:path h="1162420" w="5890906">
                <a:moveTo>
                  <a:pt x="0" y="0"/>
                </a:moveTo>
                <a:lnTo>
                  <a:pt x="5890906" y="0"/>
                </a:lnTo>
                <a:lnTo>
                  <a:pt x="5890906" y="1162419"/>
                </a:lnTo>
                <a:lnTo>
                  <a:pt x="0" y="1162419"/>
                </a:lnTo>
                <a:lnTo>
                  <a:pt x="0" y="0"/>
                </a:lnTo>
                <a:close/>
              </a:path>
            </a:pathLst>
          </a:custGeom>
          <a:blipFill>
            <a:blip r:embed="rId9"/>
            <a:stretch>
              <a:fillRect l="0" t="0" r="0" b="0"/>
            </a:stretch>
          </a:blipFill>
        </p:spPr>
      </p:sp>
      <p:sp>
        <p:nvSpPr>
          <p:cNvPr name="Freeform 11" id="11"/>
          <p:cNvSpPr/>
          <p:nvPr/>
        </p:nvSpPr>
        <p:spPr>
          <a:xfrm flipH="false" flipV="false" rot="0">
            <a:off x="7450773" y="4061104"/>
            <a:ext cx="3386454" cy="3408588"/>
          </a:xfrm>
          <a:custGeom>
            <a:avLst/>
            <a:gdLst/>
            <a:ahLst/>
            <a:cxnLst/>
            <a:rect r="r" b="b" t="t" l="l"/>
            <a:pathLst>
              <a:path h="3408588" w="3386454">
                <a:moveTo>
                  <a:pt x="0" y="0"/>
                </a:moveTo>
                <a:lnTo>
                  <a:pt x="3386454" y="0"/>
                </a:lnTo>
                <a:lnTo>
                  <a:pt x="3386454" y="3408588"/>
                </a:lnTo>
                <a:lnTo>
                  <a:pt x="0" y="3408588"/>
                </a:lnTo>
                <a:lnTo>
                  <a:pt x="0" y="0"/>
                </a:lnTo>
                <a:close/>
              </a:path>
            </a:pathLst>
          </a:custGeom>
          <a:blipFill>
            <a:blip r:embed="rId10"/>
            <a:stretch>
              <a:fillRect l="0" t="0" r="0" b="0"/>
            </a:stretch>
          </a:blipFill>
        </p:spPr>
      </p:sp>
      <p:sp>
        <p:nvSpPr>
          <p:cNvPr name="Freeform 12" id="12"/>
          <p:cNvSpPr/>
          <p:nvPr/>
        </p:nvSpPr>
        <p:spPr>
          <a:xfrm flipH="false" flipV="false" rot="0">
            <a:off x="5018921" y="3712527"/>
            <a:ext cx="1516759" cy="1930421"/>
          </a:xfrm>
          <a:custGeom>
            <a:avLst/>
            <a:gdLst/>
            <a:ahLst/>
            <a:cxnLst/>
            <a:rect r="r" b="b" t="t" l="l"/>
            <a:pathLst>
              <a:path h="1930421" w="1516759">
                <a:moveTo>
                  <a:pt x="0" y="0"/>
                </a:moveTo>
                <a:lnTo>
                  <a:pt x="1516759" y="0"/>
                </a:lnTo>
                <a:lnTo>
                  <a:pt x="1516759" y="1930421"/>
                </a:lnTo>
                <a:lnTo>
                  <a:pt x="0" y="1930421"/>
                </a:lnTo>
                <a:lnTo>
                  <a:pt x="0" y="0"/>
                </a:lnTo>
                <a:close/>
              </a:path>
            </a:pathLst>
          </a:custGeom>
          <a:blipFill>
            <a:blip r:embed="rId11"/>
            <a:stretch>
              <a:fillRect l="0" t="0" r="0" b="0"/>
            </a:stretch>
          </a:blipFill>
        </p:spPr>
      </p:sp>
      <p:sp>
        <p:nvSpPr>
          <p:cNvPr name="Freeform 13" id="13"/>
          <p:cNvSpPr/>
          <p:nvPr/>
        </p:nvSpPr>
        <p:spPr>
          <a:xfrm flipH="false" flipV="false" rot="0">
            <a:off x="11232326" y="3300122"/>
            <a:ext cx="6026974" cy="1521963"/>
          </a:xfrm>
          <a:custGeom>
            <a:avLst/>
            <a:gdLst/>
            <a:ahLst/>
            <a:cxnLst/>
            <a:rect r="r" b="b" t="t" l="l"/>
            <a:pathLst>
              <a:path h="1521963" w="6026974">
                <a:moveTo>
                  <a:pt x="0" y="0"/>
                </a:moveTo>
                <a:lnTo>
                  <a:pt x="6026974" y="0"/>
                </a:lnTo>
                <a:lnTo>
                  <a:pt x="6026974" y="1521963"/>
                </a:lnTo>
                <a:lnTo>
                  <a:pt x="0" y="1521963"/>
                </a:lnTo>
                <a:lnTo>
                  <a:pt x="0" y="0"/>
                </a:lnTo>
                <a:close/>
              </a:path>
            </a:pathLst>
          </a:custGeom>
          <a:blipFill>
            <a:blip r:embed="rId12"/>
            <a:stretch>
              <a:fillRect l="0" t="0" r="0" b="0"/>
            </a:stretch>
          </a:blipFill>
        </p:spPr>
      </p:sp>
      <p:sp>
        <p:nvSpPr>
          <p:cNvPr name="Freeform 14" id="14"/>
          <p:cNvSpPr/>
          <p:nvPr/>
        </p:nvSpPr>
        <p:spPr>
          <a:xfrm flipH="false" flipV="false" rot="0">
            <a:off x="11326860" y="5503048"/>
            <a:ext cx="6248574" cy="1521034"/>
          </a:xfrm>
          <a:custGeom>
            <a:avLst/>
            <a:gdLst/>
            <a:ahLst/>
            <a:cxnLst/>
            <a:rect r="r" b="b" t="t" l="l"/>
            <a:pathLst>
              <a:path h="1521034" w="6248574">
                <a:moveTo>
                  <a:pt x="0" y="0"/>
                </a:moveTo>
                <a:lnTo>
                  <a:pt x="6248574" y="0"/>
                </a:lnTo>
                <a:lnTo>
                  <a:pt x="6248574" y="1521034"/>
                </a:lnTo>
                <a:lnTo>
                  <a:pt x="0" y="1521034"/>
                </a:lnTo>
                <a:lnTo>
                  <a:pt x="0" y="0"/>
                </a:lnTo>
                <a:close/>
              </a:path>
            </a:pathLst>
          </a:custGeom>
          <a:blipFill>
            <a:blip r:embed="rId13"/>
            <a:stretch>
              <a:fillRect l="0" t="0" r="0" b="0"/>
            </a:stretch>
          </a:blipFill>
        </p:spPr>
      </p:sp>
      <p:sp>
        <p:nvSpPr>
          <p:cNvPr name="Freeform 15" id="15"/>
          <p:cNvSpPr/>
          <p:nvPr/>
        </p:nvSpPr>
        <p:spPr>
          <a:xfrm flipH="false" flipV="false" rot="0">
            <a:off x="10604078" y="7700357"/>
            <a:ext cx="6225456" cy="1173488"/>
          </a:xfrm>
          <a:custGeom>
            <a:avLst/>
            <a:gdLst/>
            <a:ahLst/>
            <a:cxnLst/>
            <a:rect r="r" b="b" t="t" l="l"/>
            <a:pathLst>
              <a:path h="1173488" w="6225456">
                <a:moveTo>
                  <a:pt x="0" y="0"/>
                </a:moveTo>
                <a:lnTo>
                  <a:pt x="6225456" y="0"/>
                </a:lnTo>
                <a:lnTo>
                  <a:pt x="6225456" y="1173489"/>
                </a:lnTo>
                <a:lnTo>
                  <a:pt x="0" y="1173489"/>
                </a:lnTo>
                <a:lnTo>
                  <a:pt x="0" y="0"/>
                </a:lnTo>
                <a:close/>
              </a:path>
            </a:pathLst>
          </a:custGeom>
          <a:blipFill>
            <a:blip r:embed="rId14"/>
            <a:stretch>
              <a:fillRect l="0" t="0" r="0" b="0"/>
            </a:stretch>
          </a:blipFill>
        </p:spPr>
      </p:sp>
      <p:sp>
        <p:nvSpPr>
          <p:cNvPr name="Freeform 16" id="16"/>
          <p:cNvSpPr/>
          <p:nvPr/>
        </p:nvSpPr>
        <p:spPr>
          <a:xfrm flipH="false" flipV="false" rot="0">
            <a:off x="5537379" y="6326790"/>
            <a:ext cx="824336" cy="1648671"/>
          </a:xfrm>
          <a:custGeom>
            <a:avLst/>
            <a:gdLst/>
            <a:ahLst/>
            <a:cxnLst/>
            <a:rect r="r" b="b" t="t" l="l"/>
            <a:pathLst>
              <a:path h="1648671" w="824336">
                <a:moveTo>
                  <a:pt x="0" y="0"/>
                </a:moveTo>
                <a:lnTo>
                  <a:pt x="824336" y="0"/>
                </a:lnTo>
                <a:lnTo>
                  <a:pt x="824336" y="1648671"/>
                </a:lnTo>
                <a:lnTo>
                  <a:pt x="0" y="1648671"/>
                </a:lnTo>
                <a:lnTo>
                  <a:pt x="0" y="0"/>
                </a:lnTo>
                <a:close/>
              </a:path>
            </a:pathLst>
          </a:custGeom>
          <a:blipFill>
            <a:blip r:embed="rId15"/>
            <a:stretch>
              <a:fillRect l="0" t="0" r="0" b="0"/>
            </a:stretch>
          </a:blipFill>
        </p:spPr>
      </p:sp>
      <p:sp>
        <p:nvSpPr>
          <p:cNvPr name="Freeform 17" id="17"/>
          <p:cNvSpPr/>
          <p:nvPr/>
        </p:nvSpPr>
        <p:spPr>
          <a:xfrm flipH="false" flipV="false" rot="0">
            <a:off x="6790340" y="8500768"/>
            <a:ext cx="4361627" cy="1052807"/>
          </a:xfrm>
          <a:custGeom>
            <a:avLst/>
            <a:gdLst/>
            <a:ahLst/>
            <a:cxnLst/>
            <a:rect r="r" b="b" t="t" l="l"/>
            <a:pathLst>
              <a:path h="1052807" w="4361627">
                <a:moveTo>
                  <a:pt x="0" y="0"/>
                </a:moveTo>
                <a:lnTo>
                  <a:pt x="4361627" y="0"/>
                </a:lnTo>
                <a:lnTo>
                  <a:pt x="4361627" y="1052807"/>
                </a:lnTo>
                <a:lnTo>
                  <a:pt x="0" y="1052807"/>
                </a:lnTo>
                <a:lnTo>
                  <a:pt x="0" y="0"/>
                </a:lnTo>
                <a:close/>
              </a:path>
            </a:pathLst>
          </a:custGeom>
          <a:blipFill>
            <a:blip r:embed="rId16"/>
            <a:stretch>
              <a:fillRect l="0" t="0" r="0" b="0"/>
            </a:stretch>
          </a:blipFill>
        </p:spPr>
      </p:sp>
      <p:sp>
        <p:nvSpPr>
          <p:cNvPr name="Freeform 18" id="18"/>
          <p:cNvSpPr/>
          <p:nvPr/>
        </p:nvSpPr>
        <p:spPr>
          <a:xfrm flipH="false" flipV="false" rot="0">
            <a:off x="11275000" y="6414318"/>
            <a:ext cx="1163077" cy="1981538"/>
          </a:xfrm>
          <a:custGeom>
            <a:avLst/>
            <a:gdLst/>
            <a:ahLst/>
            <a:cxnLst/>
            <a:rect r="r" b="b" t="t" l="l"/>
            <a:pathLst>
              <a:path h="1981538" w="1163077">
                <a:moveTo>
                  <a:pt x="0" y="0"/>
                </a:moveTo>
                <a:lnTo>
                  <a:pt x="1163077" y="0"/>
                </a:lnTo>
                <a:lnTo>
                  <a:pt x="1163077" y="1981539"/>
                </a:lnTo>
                <a:lnTo>
                  <a:pt x="0" y="1981539"/>
                </a:lnTo>
                <a:lnTo>
                  <a:pt x="0" y="0"/>
                </a:lnTo>
                <a:close/>
              </a:path>
            </a:pathLst>
          </a:custGeom>
          <a:blipFill>
            <a:blip r:embed="rId17"/>
            <a:stretch>
              <a:fillRect l="0" t="0" r="0" b="0"/>
            </a:stretch>
          </a:blipFill>
        </p:spPr>
      </p:sp>
      <p:sp>
        <p:nvSpPr>
          <p:cNvPr name="Freeform 19" id="19"/>
          <p:cNvSpPr/>
          <p:nvPr/>
        </p:nvSpPr>
        <p:spPr>
          <a:xfrm flipH="false" flipV="false" rot="0">
            <a:off x="12112784" y="4387924"/>
            <a:ext cx="1195519" cy="1521569"/>
          </a:xfrm>
          <a:custGeom>
            <a:avLst/>
            <a:gdLst/>
            <a:ahLst/>
            <a:cxnLst/>
            <a:rect r="r" b="b" t="t" l="l"/>
            <a:pathLst>
              <a:path h="1521569" w="1195519">
                <a:moveTo>
                  <a:pt x="0" y="0"/>
                </a:moveTo>
                <a:lnTo>
                  <a:pt x="1195518" y="0"/>
                </a:lnTo>
                <a:lnTo>
                  <a:pt x="1195518" y="1521569"/>
                </a:lnTo>
                <a:lnTo>
                  <a:pt x="0" y="1521569"/>
                </a:lnTo>
                <a:lnTo>
                  <a:pt x="0" y="0"/>
                </a:lnTo>
                <a:close/>
              </a:path>
            </a:pathLst>
          </a:custGeom>
          <a:blipFill>
            <a:blip r:embed="rId18"/>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DAFnjAQU81I</dc:identifier>
  <dcterms:modified xsi:type="dcterms:W3CDTF">2011-08-01T06:04:30Z</dcterms:modified>
  <cp:revision>1</cp:revision>
  <dc:title>Kelompok 4 (Platinum)</dc:title>
</cp:coreProperties>
</file>